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61"/>
  </p:notesMasterIdLst>
  <p:sldIdLst>
    <p:sldId id="323" r:id="rId2"/>
    <p:sldId id="256" r:id="rId3"/>
    <p:sldId id="257" r:id="rId4"/>
    <p:sldId id="258" r:id="rId5"/>
    <p:sldId id="259" r:id="rId6"/>
    <p:sldId id="260" r:id="rId7"/>
    <p:sldId id="261" r:id="rId8"/>
    <p:sldId id="262"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6" r:id="rId29"/>
    <p:sldId id="287" r:id="rId30"/>
    <p:sldId id="285" r:id="rId31"/>
    <p:sldId id="291" r:id="rId32"/>
    <p:sldId id="292" r:id="rId33"/>
    <p:sldId id="293" r:id="rId34"/>
    <p:sldId id="294" r:id="rId35"/>
    <p:sldId id="295" r:id="rId36"/>
    <p:sldId id="296" r:id="rId37"/>
    <p:sldId id="297" r:id="rId38"/>
    <p:sldId id="299" r:id="rId39"/>
    <p:sldId id="300" r:id="rId40"/>
    <p:sldId id="301" r:id="rId41"/>
    <p:sldId id="302" r:id="rId42"/>
    <p:sldId id="303" r:id="rId43"/>
    <p:sldId id="304" r:id="rId44"/>
    <p:sldId id="305" r:id="rId45"/>
    <p:sldId id="306" r:id="rId46"/>
    <p:sldId id="308" r:id="rId47"/>
    <p:sldId id="309" r:id="rId48"/>
    <p:sldId id="310" r:id="rId49"/>
    <p:sldId id="312" r:id="rId50"/>
    <p:sldId id="313" r:id="rId51"/>
    <p:sldId id="314" r:id="rId52"/>
    <p:sldId id="315" r:id="rId53"/>
    <p:sldId id="316" r:id="rId54"/>
    <p:sldId id="317" r:id="rId55"/>
    <p:sldId id="318" r:id="rId56"/>
    <p:sldId id="319" r:id="rId57"/>
    <p:sldId id="320" r:id="rId58"/>
    <p:sldId id="321" r:id="rId59"/>
    <p:sldId id="322" r:id="rId6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7095" autoAdjust="0"/>
    <p:restoredTop sz="94610"/>
  </p:normalViewPr>
  <p:slideViewPr>
    <p:cSldViewPr snapToGrid="0" snapToObjects="1">
      <p:cViewPr varScale="1">
        <p:scale>
          <a:sx n="67" d="100"/>
          <a:sy n="67" d="100"/>
        </p:scale>
        <p:origin x="72"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455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we do something different: we follow ONE hypothetical from the first report through the investigation and into the hearing, and at every stage we ask three questions — what does the law require, what are the practical judgment calls, and how do we do it well. Ground rule: hypotheticals only, no identifying details of real matters. Materials reflect the 2020 Title IX rule; verify citations before relying on them.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spine: one case, carried all day. Sessions 3, 5, and 6 are the same matter at three stages. The 9:30 session shows the skills transfer to all civil-rights work.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this is participatory and case-driven. The hypothetical is fictional and engineered to raise common issues.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minutes. Set the stage quickly, then open with the poll. Don't go deep — the depth comes in the case sessions.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shifts frame the whole conference. Everything today ties back to one of them.</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Orienting slide. The 2024 rule was vacated Jan 9, 2025. We operate under the 2020 rule. A new NPRM is anticipated. Verify current posture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 neutral and factual on charged priorities (incl. the SCOTUS and state-legislation items — verify current status before presenting). The operational point: know where scrutiny sits, keep process and records tight.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minutes. The big idea: the intake / investigation / hearing skills we use on Title IX are the same skills every civil-rights matter needs. Use the mini-hypos and the Table Challenge.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earns the rest of the day. Sell the transfer: one architecture, many statutes.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lecture each statute; the audience knows them. Emphasize overlap and retaliation as connective tissue.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spine every session maps onto. Rachel's addition: Policy &amp; training is the foundation the rest sits on. Nondiscrimination, no retaliation, and documentation run through every box. Title IX adds specific procedure (live hearing/cross) on top of this backbone.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session. These six skills are exactly what the case sessions will drill.</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Guardrail so they don't treat everything as Title IX. The backbone transfers; the specifics don't.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different statute, identical architecture and skills. National origin includes shared ancestry (e.g., antisemitism).</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to surface each campus's coordination gaps. This sets up the Guided Peer Discussion later.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Rachel's exercise. Have participants pair across schools so no one grades their own site. Ask a few pairs to share the best and worst thing they saw. Ties directly back to 'is the path clear to the people who need to report?'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'aha' is sameness of architecture. Provide the three patterns as a handout.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minutes. This is Part 1 of the running hypothetical. Alternate: reveal facts → what the law requires → Questions → best practices.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facts land. Resist jumping to process. First moves: safety, support, and getting it to the Coordinator. Note the reveal is deliberately incomplete.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out safety, support, and no-investigation-yet. Capture answers to compare with the law on the next slides. Make sure we discuss/flag intersection with Clery. Consideration of the necessity of a timely warning should be part of a standard intake checklist.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actual knowledge + the response duty. Davis (1999) and Gebser (1998) are the foundation the 2020 rule codifies.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mirrors trauma-informed intake. Sample language on purpose — you can read the quoted lines aloud. Support and options, not fact-finding.</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practitioners often neglect the respondent's intake. Fairness here prevents due-process problems downstream.</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Brown v. Arizona hook. Ask what facts matter before revealing the case — control over the off-campus context.</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Verbatim quote from your prior deck. Ties the hypo's off-campus house directly to real doctrine. Confirm current citation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Supportive measures are the heart of the first 72 hours. Not punishment, not a finding. Tie to the intake template.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real intake dilemmas. Confidentiality limits; don't investigate at intake; FERPA/privacy on the parent call.</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intake recap. Everything here maps to the Triage/Intake templates in the workbook.</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Surface the Coordinator's signing authority and the tension with complainant autonomy. Factors: safety, pattern, severity, risk to community.</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minutes. Part 2 of the hypo. Same rhythm: reveal facts → law → Questions → best practices. Red Team optional if time.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messy middle. Draw out: preserve evidence, plan scope, plan interviews. Note the auto-deleting Snapchat urgency.</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§106.45 core. The evidence-review step (parties inspect and respond) is frequently skipped — don't.</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Scope grid / allegation matrix. Ties to the Investigation Plan template. Emphasize revisiting scope.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Urgency. This tees up the preservation checklist. The duty to preserve begins when a complaint is reasonably anticipated.</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your ICUT materials — NIST-style chain of custody, forensic over screenshots. The Snapchat fact makes this concrete.</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Research-based interviewing from your deck (NICHD/cognitive interview). Open-ended and non-leading is the throughline.</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litigated area. Articulable factors, documented. Trauma myths (calm, delay, imperfect memory) are not proof.</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investigator dilemmas from your materials. Draw out practical fairness — advisor roles, authentication, reluctant witnesses.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evidence-review and report mechanics. This is where fairness is won or lost. Ties to the Investigation Plan template.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Investigation recap. Everything maps to the Investigation Plan and Interview/Credibility templates.</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 minutes. Part 3. The relevance rulings are the centerpiece; the hypo is built to tee up the rape-shield exceptions.</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crux. Let them vote before you give the law. (a) likely relevant; (b) generally excluded with two exceptions; (c) relevant.</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postsecondary live-hearing hallmark of the 2020 rule. Advisor-conducted cross; decision-maker gatekeeps relevance.</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rape-shield rule and its two exceptions. The prior-relationship-with-a-different-student offer does NOT fit either exception here.</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Written-determination elements track §106.45(b)(7). Same-standard-for-all and reasoned findings are the headline.</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a few tables draft two sentences of finding-and-rationale. The point is a defensible rationale, not a 'right' answer.</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Informal resolution limits + the respondent-litigation reality from your deck. Fair process is the through-line and the defense.</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minutes. Rachel's section. Keep it practical: where AI helps, where it fails, and the guardrails. Use the two hypotheticals to make the risks real.</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quick read of the room. Many are already using consumer tools quietly — surface it without judgment.</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distinction: enterprise/closed/approved vs. consumer/open. That single choice drives most of the confidentiality risk.</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Redacting a name doesn't fix a consumer account that may retain/train on the data, or the other identifying details in the email. The tool, not just the name, is the problem.</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map onto every use case. When you evaluate a workflow, ask which of these four bites hardest.</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lesson: plausibility is not verification. Every AI-produced fact needs a human check against the source, and a documented QC step.</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through-line: AI drafts and organizes; humans decide, verify, and own. It never makes findings or credibility calls.</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 way to expose the range of comfort in the room and to land the Approve/Contain/Verify/Own framework that follows.</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Lower-risk uses than live investigations, but the same rule holds: first drafts only, verify everything, no confidential inputs.</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Approve · Contain · Verify · Ownership is the memorable spine. Close on the practical next steps so people leave with a first move.</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tying the three case sessions back to the one framework from the morning. Preview Day Two. Invite questions.</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2454"/>
        </a:solidFill>
        <a:effectLst/>
      </p:bgPr>
    </p:bg>
    <p:spTree>
      <p:nvGrpSpPr>
        <p:cNvPr id="1" name=""/>
        <p:cNvGrpSpPr/>
        <p:nvPr/>
      </p:nvGrpSpPr>
      <p:grpSpPr>
        <a:xfrm>
          <a:off x="0" y="0"/>
          <a:ext cx="0" cy="0"/>
          <a:chOff x="0" y="0"/>
          <a:chExt cx="0" cy="0"/>
        </a:xfrm>
      </p:grpSpPr>
      <p:sp>
        <p:nvSpPr>
          <p:cNvPr id="2" name="Shape 0"/>
          <p:cNvSpPr/>
          <p:nvPr/>
        </p:nvSpPr>
        <p:spPr>
          <a:xfrm>
            <a:off x="9235440" y="-2468880"/>
            <a:ext cx="5852160" cy="5852160"/>
          </a:xfrm>
          <a:prstGeom prst="ellipse">
            <a:avLst/>
          </a:prstGeom>
          <a:solidFill>
            <a:srgbClr val="1F3864">
              <a:alpha val="5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3017520" y="3017520"/>
            <a:ext cx="5852160" cy="5852160"/>
          </a:xfrm>
          <a:prstGeom prst="ellipse">
            <a:avLst/>
          </a:prstGeom>
          <a:solidFill>
            <a:srgbClr val="1F3864">
              <a:alpha val="5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Image 0" descr="logo_white.png"/>
          <p:cNvPicPr>
            <a:picLocks noChangeAspect="1"/>
          </p:cNvPicPr>
          <p:nvPr/>
        </p:nvPicPr>
        <p:blipFill>
          <a:blip r:embed="rId2"/>
          <a:stretch>
            <a:fillRect/>
          </a:stretch>
        </p:blipFill>
        <p:spPr>
          <a:xfrm>
            <a:off x="4270248" y="777240"/>
            <a:ext cx="3657600" cy="871423"/>
          </a:xfrm>
          <a:prstGeom prst="rect">
            <a:avLst/>
          </a:prstGeom>
        </p:spPr>
      </p:pic>
      <p:sp>
        <p:nvSpPr>
          <p:cNvPr id="5" name="Text 2"/>
          <p:cNvSpPr/>
          <p:nvPr/>
        </p:nvSpPr>
        <p:spPr>
          <a:xfrm>
            <a:off x="822960" y="2148840"/>
            <a:ext cx="10543032" cy="1463040"/>
          </a:xfrm>
          <a:prstGeom prst="rect">
            <a:avLst/>
          </a:prstGeom>
          <a:noFill/>
          <a:ln/>
        </p:spPr>
        <p:txBody>
          <a:bodyPr wrap="square" lIns="0" tIns="0" rIns="0" bIns="0"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Welcome to the 2026 ICUT</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Poppins" pitchFamily="34" charset="0"/>
                <a:ea typeface="Poppins" pitchFamily="34" charset="-122"/>
                <a:cs typeface="Poppins" pitchFamily="34" charset="-120"/>
              </a:rPr>
              <a:t>Title IX Conference</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822960" y="4251960"/>
            <a:ext cx="10543032" cy="64008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4F5F7"/>
                </a:solidFill>
                <a:effectLst/>
                <a:uLnTx/>
                <a:uFillTx/>
                <a:latin typeface="Lora" pitchFamily="34" charset="0"/>
                <a:ea typeface="Lora" pitchFamily="34" charset="-122"/>
                <a:cs typeface="Lora" pitchFamily="34" charset="-120"/>
              </a:rPr>
              <a:t>July 22 to 24, 2026</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4"/>
          <p:cNvSpPr/>
          <p:nvPr/>
        </p:nvSpPr>
        <p:spPr>
          <a:xfrm>
            <a:off x="0" y="5760720"/>
            <a:ext cx="12191695" cy="1097280"/>
          </a:xfrm>
          <a:prstGeom prst="rect">
            <a:avLst/>
          </a:prstGeom>
          <a:solidFill>
            <a:srgbClr val="1F386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5"/>
          <p:cNvSpPr/>
          <p:nvPr/>
        </p:nvSpPr>
        <p:spPr>
          <a:xfrm>
            <a:off x="822960" y="5760720"/>
            <a:ext cx="1554480" cy="10972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200" normalizeH="0" baseline="0" noProof="0" dirty="0">
                <a:ln>
                  <a:noFill/>
                </a:ln>
                <a:solidFill>
                  <a:srgbClr val="C9A24B"/>
                </a:solidFill>
                <a:effectLst/>
                <a:uLnTx/>
                <a:uFillTx/>
                <a:latin typeface="Poppins" pitchFamily="34" charset="0"/>
                <a:ea typeface="Poppins" pitchFamily="34" charset="-122"/>
                <a:cs typeface="Poppins" pitchFamily="34" charset="-120"/>
              </a:rPr>
              <a:t>WI-FI</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2468880" y="5760720"/>
            <a:ext cx="9144000" cy="109728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4F5F7"/>
                </a:solidFill>
                <a:effectLst/>
                <a:uLnTx/>
                <a:uFillTx/>
                <a:latin typeface="Lora" pitchFamily="34" charset="0"/>
                <a:ea typeface="Lora" pitchFamily="34" charset="-122"/>
                <a:cs typeface="Lora" pitchFamily="34" charset="-120"/>
              </a:rPr>
              <a:t>Network: </a:t>
            </a:r>
            <a:r>
              <a:rPr kumimoji="0" lang="en-US" sz="2200" b="0" i="0" u="none" strike="noStrike" kern="1200" cap="none" spc="0" normalizeH="0" baseline="0" noProof="0" dirty="0">
                <a:ln>
                  <a:noFill/>
                </a:ln>
                <a:solidFill>
                  <a:srgbClr val="FFFFFF"/>
                </a:solidFill>
                <a:effectLst/>
                <a:uLnTx/>
                <a:uFillTx/>
                <a:latin typeface="Lora" pitchFamily="34" charset="0"/>
                <a:ea typeface="Lora" pitchFamily="34" charset="-122"/>
                <a:cs typeface="Lora" pitchFamily="34" charset="-120"/>
              </a:rPr>
              <a:t>MarriottBonvoy_Conference
</a:t>
            </a:r>
            <a:r>
              <a:rPr kumimoji="0" lang="en-US" sz="2200" b="1" i="0" u="none" strike="noStrike" kern="1200" cap="none" spc="0" normalizeH="0" baseline="0" noProof="0" dirty="0">
                <a:ln>
                  <a:noFill/>
                </a:ln>
                <a:solidFill>
                  <a:srgbClr val="F4F5F7"/>
                </a:solidFill>
                <a:effectLst/>
                <a:uLnTx/>
                <a:uFillTx/>
                <a:latin typeface="Lora" pitchFamily="34" charset="0"/>
                <a:ea typeface="Lora" pitchFamily="34" charset="-122"/>
                <a:cs typeface="Lora" pitchFamily="34" charset="-120"/>
              </a:rPr>
              <a:t>Password: </a:t>
            </a:r>
            <a:r>
              <a:rPr kumimoji="0" lang="en-US" sz="2200" b="0" i="0" u="none" strike="noStrike" kern="1200" cap="none" spc="0" normalizeH="0" baseline="0" noProof="0" dirty="0">
                <a:ln>
                  <a:noFill/>
                </a:ln>
                <a:solidFill>
                  <a:srgbClr val="FFFFFF"/>
                </a:solidFill>
                <a:effectLst/>
                <a:uLnTx/>
                <a:uFillTx/>
                <a:latin typeface="Lora" pitchFamily="34" charset="0"/>
                <a:ea typeface="Lora" pitchFamily="34" charset="-122"/>
                <a:cs typeface="Lora" pitchFamily="34" charset="-120"/>
              </a:rPr>
              <a:t>ICUT2026</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17365D"/>
        </a:solid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4084168" y="777240"/>
            <a:ext cx="4023360" cy="1721466"/>
          </a:xfrm>
          <a:prstGeom prst="rect">
            <a:avLst/>
          </a:prstGeom>
        </p:spPr>
      </p:pic>
      <p:sp>
        <p:nvSpPr>
          <p:cNvPr id="3" name="Text 0"/>
          <p:cNvSpPr/>
          <p:nvPr/>
        </p:nvSpPr>
        <p:spPr>
          <a:xfrm>
            <a:off x="457200" y="2743200"/>
            <a:ext cx="11274552" cy="731520"/>
          </a:xfrm>
          <a:prstGeom prst="rect">
            <a:avLst/>
          </a:prstGeom>
          <a:noFill/>
          <a:ln/>
        </p:spPr>
        <p:txBody>
          <a:bodyPr wrap="square" rtlCol="0" anchor="ctr"/>
          <a:lstStyle/>
          <a:p>
            <a:pPr marL="0" indent="0" algn="ctr">
              <a:buNone/>
            </a:pPr>
            <a:r>
              <a:rPr lang="en-US" sz="3600" b="1" dirty="0">
                <a:solidFill>
                  <a:srgbClr val="FFFFFF"/>
                </a:solidFill>
                <a:latin typeface="Cambria" pitchFamily="34" charset="0"/>
                <a:ea typeface="Cambria" pitchFamily="34" charset="-122"/>
                <a:cs typeface="Cambria" pitchFamily="34" charset="-120"/>
              </a:rPr>
              <a:t>Title IX &amp; Campus Civil Rights in 2026</a:t>
            </a:r>
            <a:endParaRPr lang="en-US" sz="3600" dirty="0"/>
          </a:p>
        </p:txBody>
      </p:sp>
      <p:sp>
        <p:nvSpPr>
          <p:cNvPr id="4" name="Text 1"/>
          <p:cNvSpPr/>
          <p:nvPr/>
        </p:nvSpPr>
        <p:spPr>
          <a:xfrm>
            <a:off x="457200" y="3474720"/>
            <a:ext cx="11274552" cy="457200"/>
          </a:xfrm>
          <a:prstGeom prst="rect">
            <a:avLst/>
          </a:prstGeom>
          <a:noFill/>
          <a:ln/>
        </p:spPr>
        <p:txBody>
          <a:bodyPr wrap="square" rtlCol="0" anchor="ctr"/>
          <a:lstStyle/>
          <a:p>
            <a:pPr marL="0" indent="0" algn="ctr">
              <a:buNone/>
            </a:pPr>
            <a:r>
              <a:rPr lang="en-US" sz="1900" dirty="0">
                <a:solidFill>
                  <a:srgbClr val="CADCF0"/>
                </a:solidFill>
                <a:latin typeface="Calibri" pitchFamily="34" charset="0"/>
                <a:ea typeface="Calibri" pitchFamily="34" charset="-122"/>
                <a:cs typeface="Calibri" pitchFamily="34" charset="-120"/>
              </a:rPr>
              <a:t>Day One — One Case, All the Way Through</a:t>
            </a:r>
            <a:endParaRPr lang="en-US" sz="1900" dirty="0"/>
          </a:p>
        </p:txBody>
      </p:sp>
      <p:sp>
        <p:nvSpPr>
          <p:cNvPr id="5" name="Shape 2"/>
          <p:cNvSpPr/>
          <p:nvPr/>
        </p:nvSpPr>
        <p:spPr>
          <a:xfrm>
            <a:off x="4937760" y="4114800"/>
            <a:ext cx="2313432" cy="0"/>
          </a:xfrm>
          <a:prstGeom prst="line">
            <a:avLst/>
          </a:prstGeom>
          <a:noFill/>
          <a:ln w="19050">
            <a:solidFill>
              <a:srgbClr val="B08D57"/>
            </a:solidFill>
            <a:prstDash val="solid"/>
          </a:ln>
        </p:spPr>
        <p:txBody>
          <a:bodyPr/>
          <a:lstStyle/>
          <a:p>
            <a:endParaRPr lang="en-US"/>
          </a:p>
        </p:txBody>
      </p:sp>
      <p:sp>
        <p:nvSpPr>
          <p:cNvPr id="6" name="Text 3"/>
          <p:cNvSpPr/>
          <p:nvPr/>
        </p:nvSpPr>
        <p:spPr>
          <a:xfrm>
            <a:off x="457200" y="4261104"/>
            <a:ext cx="11274552" cy="365760"/>
          </a:xfrm>
          <a:prstGeom prst="rect">
            <a:avLst/>
          </a:prstGeom>
          <a:noFill/>
          <a:ln/>
        </p:spPr>
        <p:txBody>
          <a:bodyPr wrap="square" rtlCol="0" anchor="ctr"/>
          <a:lstStyle/>
          <a:p>
            <a:pPr marL="0" indent="0" algn="ctr">
              <a:buNone/>
            </a:pPr>
            <a:r>
              <a:rPr lang="en-US" sz="1600" dirty="0">
                <a:solidFill>
                  <a:srgbClr val="AEC3DE"/>
                </a:solidFill>
                <a:latin typeface="Calibri" pitchFamily="34" charset="0"/>
                <a:ea typeface="Calibri" pitchFamily="34" charset="-122"/>
                <a:cs typeface="Calibri" pitchFamily="34" charset="-120"/>
              </a:rPr>
              <a:t>Thursday, July 23, 2026  ·  Georgetown, Texas</a:t>
            </a:r>
            <a:endParaRPr lang="en-US" sz="1400" dirty="0"/>
          </a:p>
        </p:txBody>
      </p:sp>
      <p:sp>
        <p:nvSpPr>
          <p:cNvPr id="7" name="Text 4"/>
          <p:cNvSpPr/>
          <p:nvPr/>
        </p:nvSpPr>
        <p:spPr>
          <a:xfrm>
            <a:off x="457200" y="4956048"/>
            <a:ext cx="11274552" cy="365760"/>
          </a:xfrm>
          <a:prstGeom prst="rect">
            <a:avLst/>
          </a:prstGeom>
          <a:noFill/>
          <a:ln/>
        </p:spPr>
        <p:txBody>
          <a:bodyPr wrap="square" rtlCol="0" anchor="ctr"/>
          <a:lstStyle/>
          <a:p>
            <a:pPr marL="0" indent="0" algn="ctr">
              <a:buNone/>
            </a:pPr>
            <a:r>
              <a:rPr lang="en-US" sz="1500" i="1" dirty="0">
                <a:solidFill>
                  <a:srgbClr val="8FA9C9"/>
                </a:solidFill>
                <a:latin typeface="Calibri" pitchFamily="34" charset="0"/>
                <a:ea typeface="Calibri" pitchFamily="34" charset="-122"/>
                <a:cs typeface="Calibri" pitchFamily="34" charset="-120"/>
              </a:rPr>
              <a:t>Scott Schneider &amp; Rachel Rolf  ·  Schneider Education &amp; Employment Law</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ROADMAP</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Day One at a glance</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8138160" cy="548640"/>
          </a:xfrm>
          <a:prstGeom prst="roundRect">
            <a:avLst>
              <a:gd name="adj" fmla="val 11667"/>
            </a:avLst>
          </a:prstGeom>
          <a:solidFill>
            <a:srgbClr val="EEF2F7"/>
          </a:solidFill>
          <a:ln w="12700">
            <a:solidFill>
              <a:srgbClr val="E2E9F1"/>
            </a:solidFill>
            <a:prstDash val="solid"/>
          </a:ln>
        </p:spPr>
        <p:txBody>
          <a:bodyPr/>
          <a:lstStyle/>
          <a:p>
            <a:endParaRPr lang="en-US"/>
          </a:p>
        </p:txBody>
      </p:sp>
      <p:sp>
        <p:nvSpPr>
          <p:cNvPr id="6" name="Shape 3"/>
          <p:cNvSpPr/>
          <p:nvPr/>
        </p:nvSpPr>
        <p:spPr>
          <a:xfrm>
            <a:off x="667512" y="1691640"/>
            <a:ext cx="457200" cy="457200"/>
          </a:xfrm>
          <a:prstGeom prst="ellipse">
            <a:avLst/>
          </a:prstGeom>
          <a:solidFill>
            <a:srgbClr val="17365D"/>
          </a:solidFill>
          <a:ln/>
        </p:spPr>
        <p:txBody>
          <a:bodyPr/>
          <a:lstStyle/>
          <a:p>
            <a:endParaRPr lang="en-US"/>
          </a:p>
        </p:txBody>
      </p:sp>
      <p:sp>
        <p:nvSpPr>
          <p:cNvPr id="7" name="Text 4"/>
          <p:cNvSpPr/>
          <p:nvPr/>
        </p:nvSpPr>
        <p:spPr>
          <a:xfrm>
            <a:off x="667512" y="169164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500" dirty="0"/>
          </a:p>
        </p:txBody>
      </p:sp>
      <p:sp>
        <p:nvSpPr>
          <p:cNvPr id="8" name="Text 5"/>
          <p:cNvSpPr/>
          <p:nvPr/>
        </p:nvSpPr>
        <p:spPr>
          <a:xfrm>
            <a:off x="1325880" y="1645920"/>
            <a:ext cx="6035040" cy="548640"/>
          </a:xfrm>
          <a:prstGeom prst="rect">
            <a:avLst/>
          </a:prstGeom>
          <a:noFill/>
          <a:ln/>
        </p:spPr>
        <p:txBody>
          <a:bodyPr wrap="square" rtlCol="0" anchor="ctr"/>
          <a:lstStyle/>
          <a:p>
            <a:pPr marL="0" indent="0">
              <a:buNone/>
            </a:pPr>
            <a:r>
              <a:rPr lang="en-US" sz="1650" dirty="0">
                <a:solidFill>
                  <a:srgbClr val="1B2733"/>
                </a:solidFill>
                <a:latin typeface="Calibri" pitchFamily="34" charset="0"/>
                <a:ea typeface="Calibri" pitchFamily="34" charset="-122"/>
                <a:cs typeface="Calibri" pitchFamily="34" charset="-120"/>
              </a:rPr>
              <a:t>Framing the current landscape</a:t>
            </a:r>
            <a:endParaRPr lang="en-US" sz="1450" dirty="0"/>
          </a:p>
        </p:txBody>
      </p:sp>
      <p:sp>
        <p:nvSpPr>
          <p:cNvPr id="9" name="Text 6"/>
          <p:cNvSpPr/>
          <p:nvPr/>
        </p:nvSpPr>
        <p:spPr>
          <a:xfrm>
            <a:off x="7498080" y="1645920"/>
            <a:ext cx="1005840" cy="548640"/>
          </a:xfrm>
          <a:prstGeom prst="rect">
            <a:avLst/>
          </a:prstGeom>
          <a:noFill/>
          <a:ln/>
        </p:spPr>
        <p:txBody>
          <a:bodyPr wrap="square" rtlCol="0" anchor="ctr"/>
          <a:lstStyle/>
          <a:p>
            <a:pPr marL="0" indent="0" algn="r">
              <a:buNone/>
            </a:pPr>
            <a:r>
              <a:rPr lang="en-US" sz="1400" b="1" dirty="0">
                <a:solidFill>
                  <a:srgbClr val="4A6D93"/>
                </a:solidFill>
                <a:latin typeface="Calibri" pitchFamily="34" charset="0"/>
                <a:ea typeface="Calibri" pitchFamily="34" charset="-122"/>
                <a:cs typeface="Calibri" pitchFamily="34" charset="-120"/>
              </a:rPr>
              <a:t>9:05</a:t>
            </a:r>
            <a:endParaRPr lang="en-US" sz="1050" dirty="0"/>
          </a:p>
        </p:txBody>
      </p:sp>
      <p:sp>
        <p:nvSpPr>
          <p:cNvPr id="10" name="Shape 7"/>
          <p:cNvSpPr/>
          <p:nvPr/>
        </p:nvSpPr>
        <p:spPr>
          <a:xfrm>
            <a:off x="502920" y="2286000"/>
            <a:ext cx="8138160" cy="548640"/>
          </a:xfrm>
          <a:prstGeom prst="roundRect">
            <a:avLst>
              <a:gd name="adj" fmla="val 11667"/>
            </a:avLst>
          </a:prstGeom>
          <a:solidFill>
            <a:srgbClr val="FFFFFF"/>
          </a:solidFill>
          <a:ln w="12700">
            <a:solidFill>
              <a:srgbClr val="E2E9F1"/>
            </a:solidFill>
            <a:prstDash val="solid"/>
          </a:ln>
        </p:spPr>
        <p:txBody>
          <a:bodyPr/>
          <a:lstStyle/>
          <a:p>
            <a:endParaRPr lang="en-US"/>
          </a:p>
        </p:txBody>
      </p:sp>
      <p:sp>
        <p:nvSpPr>
          <p:cNvPr id="11" name="Shape 8"/>
          <p:cNvSpPr/>
          <p:nvPr/>
        </p:nvSpPr>
        <p:spPr>
          <a:xfrm>
            <a:off x="667512" y="2331720"/>
            <a:ext cx="457200" cy="457200"/>
          </a:xfrm>
          <a:prstGeom prst="ellipse">
            <a:avLst/>
          </a:prstGeom>
          <a:solidFill>
            <a:srgbClr val="17365D"/>
          </a:solidFill>
          <a:ln/>
        </p:spPr>
        <p:txBody>
          <a:bodyPr/>
          <a:lstStyle/>
          <a:p>
            <a:endParaRPr lang="en-US"/>
          </a:p>
        </p:txBody>
      </p:sp>
      <p:sp>
        <p:nvSpPr>
          <p:cNvPr id="12" name="Text 9"/>
          <p:cNvSpPr/>
          <p:nvPr/>
        </p:nvSpPr>
        <p:spPr>
          <a:xfrm>
            <a:off x="667512" y="233172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500" dirty="0"/>
          </a:p>
        </p:txBody>
      </p:sp>
      <p:sp>
        <p:nvSpPr>
          <p:cNvPr id="13" name="Text 10"/>
          <p:cNvSpPr/>
          <p:nvPr/>
        </p:nvSpPr>
        <p:spPr>
          <a:xfrm>
            <a:off x="1325880" y="2286000"/>
            <a:ext cx="6035040" cy="548640"/>
          </a:xfrm>
          <a:prstGeom prst="rect">
            <a:avLst/>
          </a:prstGeom>
          <a:noFill/>
          <a:ln/>
        </p:spPr>
        <p:txBody>
          <a:bodyPr wrap="square" rtlCol="0" anchor="ctr"/>
          <a:lstStyle/>
          <a:p>
            <a:pPr marL="0" indent="0">
              <a:buNone/>
            </a:pPr>
            <a:r>
              <a:rPr lang="en-US" sz="1650" dirty="0">
                <a:solidFill>
                  <a:srgbClr val="1B2733"/>
                </a:solidFill>
                <a:latin typeface="Calibri" pitchFamily="34" charset="0"/>
                <a:ea typeface="Calibri" pitchFamily="34" charset="-122"/>
                <a:cs typeface="Calibri" pitchFamily="34" charset="-120"/>
              </a:rPr>
              <a:t>Beyond Title IX: one framework for all civil rights work</a:t>
            </a:r>
            <a:endParaRPr lang="en-US" sz="1450" dirty="0"/>
          </a:p>
        </p:txBody>
      </p:sp>
      <p:sp>
        <p:nvSpPr>
          <p:cNvPr id="14" name="Text 11"/>
          <p:cNvSpPr/>
          <p:nvPr/>
        </p:nvSpPr>
        <p:spPr>
          <a:xfrm>
            <a:off x="7498080" y="2286000"/>
            <a:ext cx="1005840" cy="548640"/>
          </a:xfrm>
          <a:prstGeom prst="rect">
            <a:avLst/>
          </a:prstGeom>
          <a:noFill/>
          <a:ln/>
        </p:spPr>
        <p:txBody>
          <a:bodyPr wrap="square" rtlCol="0" anchor="ctr"/>
          <a:lstStyle/>
          <a:p>
            <a:pPr marL="0" indent="0" algn="r">
              <a:buNone/>
            </a:pPr>
            <a:r>
              <a:rPr lang="en-US" sz="1400" b="1" dirty="0">
                <a:solidFill>
                  <a:srgbClr val="4A6D93"/>
                </a:solidFill>
                <a:latin typeface="Calibri" pitchFamily="34" charset="0"/>
                <a:ea typeface="Calibri" pitchFamily="34" charset="-122"/>
                <a:cs typeface="Calibri" pitchFamily="34" charset="-120"/>
              </a:rPr>
              <a:t>9:30</a:t>
            </a:r>
            <a:endParaRPr lang="en-US" sz="1050" dirty="0"/>
          </a:p>
        </p:txBody>
      </p:sp>
      <p:sp>
        <p:nvSpPr>
          <p:cNvPr id="15" name="Shape 12"/>
          <p:cNvSpPr/>
          <p:nvPr/>
        </p:nvSpPr>
        <p:spPr>
          <a:xfrm>
            <a:off x="502920" y="2926080"/>
            <a:ext cx="8138160" cy="548640"/>
          </a:xfrm>
          <a:prstGeom prst="roundRect">
            <a:avLst>
              <a:gd name="adj" fmla="val 11667"/>
            </a:avLst>
          </a:prstGeom>
          <a:solidFill>
            <a:srgbClr val="EEF2F7"/>
          </a:solidFill>
          <a:ln w="12700">
            <a:solidFill>
              <a:srgbClr val="E2E9F1"/>
            </a:solidFill>
            <a:prstDash val="solid"/>
          </a:ln>
        </p:spPr>
        <p:txBody>
          <a:bodyPr/>
          <a:lstStyle/>
          <a:p>
            <a:endParaRPr lang="en-US"/>
          </a:p>
        </p:txBody>
      </p:sp>
      <p:sp>
        <p:nvSpPr>
          <p:cNvPr id="16" name="Shape 13"/>
          <p:cNvSpPr/>
          <p:nvPr/>
        </p:nvSpPr>
        <p:spPr>
          <a:xfrm>
            <a:off x="667512" y="2971800"/>
            <a:ext cx="457200" cy="457200"/>
          </a:xfrm>
          <a:prstGeom prst="ellipse">
            <a:avLst/>
          </a:prstGeom>
          <a:solidFill>
            <a:srgbClr val="17365D"/>
          </a:solidFill>
          <a:ln/>
        </p:spPr>
        <p:txBody>
          <a:bodyPr/>
          <a:lstStyle/>
          <a:p>
            <a:endParaRPr lang="en-US"/>
          </a:p>
        </p:txBody>
      </p:sp>
      <p:sp>
        <p:nvSpPr>
          <p:cNvPr id="17" name="Text 14"/>
          <p:cNvSpPr/>
          <p:nvPr/>
        </p:nvSpPr>
        <p:spPr>
          <a:xfrm>
            <a:off x="667512" y="297180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500" dirty="0"/>
          </a:p>
        </p:txBody>
      </p:sp>
      <p:sp>
        <p:nvSpPr>
          <p:cNvPr id="18" name="Text 15"/>
          <p:cNvSpPr/>
          <p:nvPr/>
        </p:nvSpPr>
        <p:spPr>
          <a:xfrm>
            <a:off x="1325880" y="2926080"/>
            <a:ext cx="6035040" cy="548640"/>
          </a:xfrm>
          <a:prstGeom prst="rect">
            <a:avLst/>
          </a:prstGeom>
          <a:noFill/>
          <a:ln/>
        </p:spPr>
        <p:txBody>
          <a:bodyPr wrap="square" rtlCol="0" anchor="ctr"/>
          <a:lstStyle/>
          <a:p>
            <a:pPr marL="0" indent="0">
              <a:buNone/>
            </a:pPr>
            <a:r>
              <a:rPr lang="en-US" sz="1650" dirty="0">
                <a:solidFill>
                  <a:srgbClr val="1B2733"/>
                </a:solidFill>
                <a:latin typeface="Calibri" pitchFamily="34" charset="0"/>
                <a:ea typeface="Calibri" pitchFamily="34" charset="-122"/>
                <a:cs typeface="Calibri" pitchFamily="34" charset="-120"/>
              </a:rPr>
              <a:t>Intake &amp; the first 72 hours — the case begins</a:t>
            </a:r>
            <a:endParaRPr lang="en-US" sz="1450" dirty="0"/>
          </a:p>
        </p:txBody>
      </p:sp>
      <p:sp>
        <p:nvSpPr>
          <p:cNvPr id="19" name="Text 16"/>
          <p:cNvSpPr/>
          <p:nvPr/>
        </p:nvSpPr>
        <p:spPr>
          <a:xfrm>
            <a:off x="7498080" y="2926080"/>
            <a:ext cx="1005840" cy="548640"/>
          </a:xfrm>
          <a:prstGeom prst="rect">
            <a:avLst/>
          </a:prstGeom>
          <a:noFill/>
          <a:ln/>
        </p:spPr>
        <p:txBody>
          <a:bodyPr wrap="square" rtlCol="0" anchor="ctr"/>
          <a:lstStyle/>
          <a:p>
            <a:pPr marL="0" indent="0" algn="r">
              <a:buNone/>
            </a:pPr>
            <a:r>
              <a:rPr lang="en-US" sz="1400" b="1" dirty="0">
                <a:solidFill>
                  <a:srgbClr val="4A6D93"/>
                </a:solidFill>
                <a:latin typeface="Calibri" pitchFamily="34" charset="0"/>
                <a:ea typeface="Calibri" pitchFamily="34" charset="-122"/>
                <a:cs typeface="Calibri" pitchFamily="34" charset="-120"/>
              </a:rPr>
              <a:t>10:45</a:t>
            </a:r>
            <a:endParaRPr lang="en-US" sz="1050" dirty="0"/>
          </a:p>
        </p:txBody>
      </p:sp>
      <p:sp>
        <p:nvSpPr>
          <p:cNvPr id="20" name="Shape 17"/>
          <p:cNvSpPr/>
          <p:nvPr/>
        </p:nvSpPr>
        <p:spPr>
          <a:xfrm>
            <a:off x="502920" y="3566160"/>
            <a:ext cx="8138160" cy="548640"/>
          </a:xfrm>
          <a:prstGeom prst="roundRect">
            <a:avLst>
              <a:gd name="adj" fmla="val 11667"/>
            </a:avLst>
          </a:prstGeom>
          <a:solidFill>
            <a:srgbClr val="FFFFFF"/>
          </a:solidFill>
          <a:ln w="12700">
            <a:solidFill>
              <a:srgbClr val="E2E9F1"/>
            </a:solidFill>
            <a:prstDash val="solid"/>
          </a:ln>
        </p:spPr>
        <p:txBody>
          <a:bodyPr/>
          <a:lstStyle/>
          <a:p>
            <a:endParaRPr lang="en-US"/>
          </a:p>
        </p:txBody>
      </p:sp>
      <p:sp>
        <p:nvSpPr>
          <p:cNvPr id="21" name="Shape 18"/>
          <p:cNvSpPr/>
          <p:nvPr/>
        </p:nvSpPr>
        <p:spPr>
          <a:xfrm>
            <a:off x="667512" y="3611880"/>
            <a:ext cx="457200" cy="457200"/>
          </a:xfrm>
          <a:prstGeom prst="ellipse">
            <a:avLst/>
          </a:prstGeom>
          <a:solidFill>
            <a:srgbClr val="17365D"/>
          </a:solidFill>
          <a:ln/>
        </p:spPr>
        <p:txBody>
          <a:bodyPr/>
          <a:lstStyle/>
          <a:p>
            <a:endParaRPr lang="en-US"/>
          </a:p>
        </p:txBody>
      </p:sp>
      <p:sp>
        <p:nvSpPr>
          <p:cNvPr id="22" name="Text 19"/>
          <p:cNvSpPr/>
          <p:nvPr/>
        </p:nvSpPr>
        <p:spPr>
          <a:xfrm>
            <a:off x="667512" y="361188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4</a:t>
            </a:r>
            <a:endParaRPr lang="en-US" sz="1500" dirty="0"/>
          </a:p>
        </p:txBody>
      </p:sp>
      <p:sp>
        <p:nvSpPr>
          <p:cNvPr id="23" name="Text 20"/>
          <p:cNvSpPr/>
          <p:nvPr/>
        </p:nvSpPr>
        <p:spPr>
          <a:xfrm>
            <a:off x="1325880" y="3566160"/>
            <a:ext cx="6035040" cy="548640"/>
          </a:xfrm>
          <a:prstGeom prst="rect">
            <a:avLst/>
          </a:prstGeom>
          <a:noFill/>
          <a:ln/>
        </p:spPr>
        <p:txBody>
          <a:bodyPr wrap="square" rtlCol="0" anchor="ctr"/>
          <a:lstStyle/>
          <a:p>
            <a:pPr marL="0" indent="0">
              <a:buNone/>
            </a:pPr>
            <a:r>
              <a:rPr lang="en-US" sz="1650" dirty="0">
                <a:solidFill>
                  <a:srgbClr val="1B2733"/>
                </a:solidFill>
                <a:latin typeface="Calibri" pitchFamily="34" charset="0"/>
                <a:ea typeface="Calibri" pitchFamily="34" charset="-122"/>
                <a:cs typeface="Calibri" pitchFamily="34" charset="-120"/>
              </a:rPr>
              <a:t>Guided peer discussion</a:t>
            </a:r>
            <a:endParaRPr lang="en-US" sz="1450" dirty="0"/>
          </a:p>
        </p:txBody>
      </p:sp>
      <p:sp>
        <p:nvSpPr>
          <p:cNvPr id="24" name="Text 21"/>
          <p:cNvSpPr/>
          <p:nvPr/>
        </p:nvSpPr>
        <p:spPr>
          <a:xfrm>
            <a:off x="7498080" y="3566160"/>
            <a:ext cx="1005840" cy="548640"/>
          </a:xfrm>
          <a:prstGeom prst="rect">
            <a:avLst/>
          </a:prstGeom>
          <a:noFill/>
          <a:ln/>
        </p:spPr>
        <p:txBody>
          <a:bodyPr wrap="square" rtlCol="0" anchor="ctr"/>
          <a:lstStyle/>
          <a:p>
            <a:pPr marL="0" indent="0" algn="r">
              <a:buNone/>
            </a:pPr>
            <a:r>
              <a:rPr lang="en-US" sz="1400" b="1" dirty="0">
                <a:solidFill>
                  <a:srgbClr val="4A6D93"/>
                </a:solidFill>
                <a:latin typeface="Calibri" pitchFamily="34" charset="0"/>
                <a:ea typeface="Calibri" pitchFamily="34" charset="-122"/>
                <a:cs typeface="Calibri" pitchFamily="34" charset="-120"/>
              </a:rPr>
              <a:t>11:45</a:t>
            </a:r>
            <a:endParaRPr lang="en-US" sz="1050" dirty="0"/>
          </a:p>
        </p:txBody>
      </p:sp>
      <p:sp>
        <p:nvSpPr>
          <p:cNvPr id="25" name="Shape 22"/>
          <p:cNvSpPr/>
          <p:nvPr/>
        </p:nvSpPr>
        <p:spPr>
          <a:xfrm>
            <a:off x="502920" y="4206240"/>
            <a:ext cx="8138160" cy="548640"/>
          </a:xfrm>
          <a:prstGeom prst="roundRect">
            <a:avLst>
              <a:gd name="adj" fmla="val 11667"/>
            </a:avLst>
          </a:prstGeom>
          <a:solidFill>
            <a:srgbClr val="EEF2F7"/>
          </a:solidFill>
          <a:ln w="12700">
            <a:solidFill>
              <a:srgbClr val="E2E9F1"/>
            </a:solidFill>
            <a:prstDash val="solid"/>
          </a:ln>
        </p:spPr>
        <p:txBody>
          <a:bodyPr/>
          <a:lstStyle/>
          <a:p>
            <a:endParaRPr lang="en-US"/>
          </a:p>
        </p:txBody>
      </p:sp>
      <p:sp>
        <p:nvSpPr>
          <p:cNvPr id="26" name="Shape 23"/>
          <p:cNvSpPr/>
          <p:nvPr/>
        </p:nvSpPr>
        <p:spPr>
          <a:xfrm>
            <a:off x="667512" y="4251960"/>
            <a:ext cx="457200" cy="457200"/>
          </a:xfrm>
          <a:prstGeom prst="ellipse">
            <a:avLst/>
          </a:prstGeom>
          <a:solidFill>
            <a:srgbClr val="17365D"/>
          </a:solidFill>
          <a:ln/>
        </p:spPr>
        <p:txBody>
          <a:bodyPr/>
          <a:lstStyle/>
          <a:p>
            <a:endParaRPr lang="en-US"/>
          </a:p>
        </p:txBody>
      </p:sp>
      <p:sp>
        <p:nvSpPr>
          <p:cNvPr id="27" name="Text 24"/>
          <p:cNvSpPr/>
          <p:nvPr/>
        </p:nvSpPr>
        <p:spPr>
          <a:xfrm>
            <a:off x="667512" y="425196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5</a:t>
            </a:r>
            <a:endParaRPr lang="en-US" sz="1500" dirty="0"/>
          </a:p>
        </p:txBody>
      </p:sp>
      <p:sp>
        <p:nvSpPr>
          <p:cNvPr id="28" name="Text 25"/>
          <p:cNvSpPr/>
          <p:nvPr/>
        </p:nvSpPr>
        <p:spPr>
          <a:xfrm>
            <a:off x="1325880" y="4206240"/>
            <a:ext cx="6035040" cy="548640"/>
          </a:xfrm>
          <a:prstGeom prst="rect">
            <a:avLst/>
          </a:prstGeom>
          <a:noFill/>
          <a:ln/>
        </p:spPr>
        <p:txBody>
          <a:bodyPr wrap="square" rtlCol="0" anchor="ctr"/>
          <a:lstStyle/>
          <a:p>
            <a:pPr marL="0" indent="0">
              <a:buNone/>
            </a:pPr>
            <a:r>
              <a:rPr lang="en-US" sz="1650" dirty="0">
                <a:solidFill>
                  <a:srgbClr val="1B2733"/>
                </a:solidFill>
                <a:latin typeface="Calibri" pitchFamily="34" charset="0"/>
                <a:ea typeface="Calibri" pitchFamily="34" charset="-122"/>
                <a:cs typeface="Calibri" pitchFamily="34" charset="-120"/>
              </a:rPr>
              <a:t>Investigations that hold up — the case continues</a:t>
            </a:r>
            <a:endParaRPr lang="en-US" sz="1450" dirty="0"/>
          </a:p>
        </p:txBody>
      </p:sp>
      <p:sp>
        <p:nvSpPr>
          <p:cNvPr id="29" name="Text 26"/>
          <p:cNvSpPr/>
          <p:nvPr/>
        </p:nvSpPr>
        <p:spPr>
          <a:xfrm>
            <a:off x="7498080" y="4206240"/>
            <a:ext cx="1005840" cy="548640"/>
          </a:xfrm>
          <a:prstGeom prst="rect">
            <a:avLst/>
          </a:prstGeom>
          <a:noFill/>
          <a:ln/>
        </p:spPr>
        <p:txBody>
          <a:bodyPr wrap="square" rtlCol="0" anchor="ctr"/>
          <a:lstStyle/>
          <a:p>
            <a:pPr marL="0" indent="0" algn="r">
              <a:buNone/>
            </a:pPr>
            <a:r>
              <a:rPr lang="en-US" sz="1400" b="1" dirty="0">
                <a:solidFill>
                  <a:srgbClr val="4A6D93"/>
                </a:solidFill>
                <a:latin typeface="Calibri" pitchFamily="34" charset="0"/>
                <a:ea typeface="Calibri" pitchFamily="34" charset="-122"/>
                <a:cs typeface="Calibri" pitchFamily="34" charset="-120"/>
              </a:rPr>
              <a:t>1:15</a:t>
            </a:r>
            <a:endParaRPr lang="en-US" sz="1050" dirty="0"/>
          </a:p>
        </p:txBody>
      </p:sp>
      <p:sp>
        <p:nvSpPr>
          <p:cNvPr id="30" name="Shape 27"/>
          <p:cNvSpPr/>
          <p:nvPr/>
        </p:nvSpPr>
        <p:spPr>
          <a:xfrm>
            <a:off x="502920" y="4846320"/>
            <a:ext cx="8138160" cy="548640"/>
          </a:xfrm>
          <a:prstGeom prst="roundRect">
            <a:avLst>
              <a:gd name="adj" fmla="val 11667"/>
            </a:avLst>
          </a:prstGeom>
          <a:solidFill>
            <a:srgbClr val="FFFFFF"/>
          </a:solidFill>
          <a:ln w="12700">
            <a:solidFill>
              <a:srgbClr val="E2E9F1"/>
            </a:solidFill>
            <a:prstDash val="solid"/>
          </a:ln>
        </p:spPr>
        <p:txBody>
          <a:bodyPr/>
          <a:lstStyle/>
          <a:p>
            <a:endParaRPr lang="en-US"/>
          </a:p>
        </p:txBody>
      </p:sp>
      <p:sp>
        <p:nvSpPr>
          <p:cNvPr id="31" name="Shape 28"/>
          <p:cNvSpPr/>
          <p:nvPr/>
        </p:nvSpPr>
        <p:spPr>
          <a:xfrm>
            <a:off x="667512" y="4892040"/>
            <a:ext cx="457200" cy="457200"/>
          </a:xfrm>
          <a:prstGeom prst="ellipse">
            <a:avLst/>
          </a:prstGeom>
          <a:solidFill>
            <a:srgbClr val="17365D"/>
          </a:solidFill>
          <a:ln/>
        </p:spPr>
        <p:txBody>
          <a:bodyPr/>
          <a:lstStyle/>
          <a:p>
            <a:endParaRPr lang="en-US"/>
          </a:p>
        </p:txBody>
      </p:sp>
      <p:sp>
        <p:nvSpPr>
          <p:cNvPr id="32" name="Text 29"/>
          <p:cNvSpPr/>
          <p:nvPr/>
        </p:nvSpPr>
        <p:spPr>
          <a:xfrm>
            <a:off x="667512" y="489204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6</a:t>
            </a:r>
            <a:endParaRPr lang="en-US" sz="1500" dirty="0"/>
          </a:p>
        </p:txBody>
      </p:sp>
      <p:sp>
        <p:nvSpPr>
          <p:cNvPr id="33" name="Text 30"/>
          <p:cNvSpPr/>
          <p:nvPr/>
        </p:nvSpPr>
        <p:spPr>
          <a:xfrm>
            <a:off x="1325880" y="4846320"/>
            <a:ext cx="6035040" cy="548640"/>
          </a:xfrm>
          <a:prstGeom prst="rect">
            <a:avLst/>
          </a:prstGeom>
          <a:noFill/>
          <a:ln/>
        </p:spPr>
        <p:txBody>
          <a:bodyPr wrap="square" rtlCol="0" anchor="ctr"/>
          <a:lstStyle/>
          <a:p>
            <a:pPr marL="0" indent="0">
              <a:buNone/>
            </a:pPr>
            <a:r>
              <a:rPr lang="en-US" sz="1650" dirty="0">
                <a:solidFill>
                  <a:srgbClr val="1B2733"/>
                </a:solidFill>
                <a:latin typeface="Calibri" pitchFamily="34" charset="0"/>
                <a:ea typeface="Calibri" pitchFamily="34" charset="-122"/>
                <a:cs typeface="Calibri" pitchFamily="34" charset="-120"/>
              </a:rPr>
              <a:t>Hearings, determinations &amp; resolution — the case decided</a:t>
            </a:r>
            <a:endParaRPr lang="en-US" sz="1450" dirty="0"/>
          </a:p>
        </p:txBody>
      </p:sp>
      <p:sp>
        <p:nvSpPr>
          <p:cNvPr id="34" name="Text 31"/>
          <p:cNvSpPr/>
          <p:nvPr/>
        </p:nvSpPr>
        <p:spPr>
          <a:xfrm>
            <a:off x="7498080" y="4846320"/>
            <a:ext cx="1005840" cy="548640"/>
          </a:xfrm>
          <a:prstGeom prst="rect">
            <a:avLst/>
          </a:prstGeom>
          <a:noFill/>
          <a:ln/>
        </p:spPr>
        <p:txBody>
          <a:bodyPr wrap="square" rtlCol="0" anchor="ctr"/>
          <a:lstStyle/>
          <a:p>
            <a:pPr marL="0" indent="0" algn="r">
              <a:buNone/>
            </a:pPr>
            <a:r>
              <a:rPr lang="en-US" sz="1400" b="1" dirty="0">
                <a:solidFill>
                  <a:srgbClr val="4A6D93"/>
                </a:solidFill>
                <a:latin typeface="Calibri" pitchFamily="34" charset="0"/>
                <a:ea typeface="Calibri" pitchFamily="34" charset="-122"/>
                <a:cs typeface="Calibri" pitchFamily="34" charset="-120"/>
              </a:rPr>
              <a:t>2:15</a:t>
            </a:r>
            <a:endParaRPr lang="en-US" sz="1050" dirty="0"/>
          </a:p>
        </p:txBody>
      </p:sp>
      <p:sp>
        <p:nvSpPr>
          <p:cNvPr id="35" name="Shape 32"/>
          <p:cNvSpPr/>
          <p:nvPr/>
        </p:nvSpPr>
        <p:spPr>
          <a:xfrm>
            <a:off x="502920" y="5486400"/>
            <a:ext cx="8138160" cy="548640"/>
          </a:xfrm>
          <a:prstGeom prst="roundRect">
            <a:avLst>
              <a:gd name="adj" fmla="val 11667"/>
            </a:avLst>
          </a:prstGeom>
          <a:solidFill>
            <a:srgbClr val="EEF2F7"/>
          </a:solidFill>
          <a:ln w="12700">
            <a:solidFill>
              <a:srgbClr val="E2E9F1"/>
            </a:solidFill>
            <a:prstDash val="solid"/>
          </a:ln>
        </p:spPr>
        <p:txBody>
          <a:bodyPr/>
          <a:lstStyle/>
          <a:p>
            <a:endParaRPr lang="en-US"/>
          </a:p>
        </p:txBody>
      </p:sp>
      <p:sp>
        <p:nvSpPr>
          <p:cNvPr id="36" name="Shape 33"/>
          <p:cNvSpPr/>
          <p:nvPr/>
        </p:nvSpPr>
        <p:spPr>
          <a:xfrm>
            <a:off x="667512" y="5532120"/>
            <a:ext cx="457200" cy="457200"/>
          </a:xfrm>
          <a:prstGeom prst="ellipse">
            <a:avLst/>
          </a:prstGeom>
          <a:solidFill>
            <a:srgbClr val="17365D"/>
          </a:solidFill>
          <a:ln/>
        </p:spPr>
        <p:txBody>
          <a:bodyPr/>
          <a:lstStyle/>
          <a:p>
            <a:endParaRPr lang="en-US"/>
          </a:p>
        </p:txBody>
      </p:sp>
      <p:sp>
        <p:nvSpPr>
          <p:cNvPr id="37" name="Text 34"/>
          <p:cNvSpPr/>
          <p:nvPr/>
        </p:nvSpPr>
        <p:spPr>
          <a:xfrm>
            <a:off x="667512" y="553212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7</a:t>
            </a:r>
            <a:endParaRPr lang="en-US" sz="1500" dirty="0"/>
          </a:p>
        </p:txBody>
      </p:sp>
      <p:sp>
        <p:nvSpPr>
          <p:cNvPr id="38" name="Text 35"/>
          <p:cNvSpPr/>
          <p:nvPr/>
        </p:nvSpPr>
        <p:spPr>
          <a:xfrm>
            <a:off x="1325880" y="5486400"/>
            <a:ext cx="6035040" cy="548640"/>
          </a:xfrm>
          <a:prstGeom prst="rect">
            <a:avLst/>
          </a:prstGeom>
          <a:noFill/>
          <a:ln/>
        </p:spPr>
        <p:txBody>
          <a:bodyPr wrap="square" rtlCol="0" anchor="ctr"/>
          <a:lstStyle/>
          <a:p>
            <a:pPr marL="0" indent="0">
              <a:buNone/>
            </a:pPr>
            <a:r>
              <a:rPr lang="en-US" sz="1650" dirty="0">
                <a:solidFill>
                  <a:srgbClr val="1B2733"/>
                </a:solidFill>
                <a:latin typeface="Calibri" pitchFamily="34" charset="0"/>
                <a:ea typeface="Calibri" pitchFamily="34" charset="-122"/>
                <a:cs typeface="Calibri" pitchFamily="34" charset="-120"/>
              </a:rPr>
              <a:t>Responsible use of AI in campus civil-rights work</a:t>
            </a:r>
            <a:endParaRPr lang="en-US" sz="1450" dirty="0"/>
          </a:p>
        </p:txBody>
      </p:sp>
      <p:sp>
        <p:nvSpPr>
          <p:cNvPr id="39" name="Text 36"/>
          <p:cNvSpPr/>
          <p:nvPr/>
        </p:nvSpPr>
        <p:spPr>
          <a:xfrm>
            <a:off x="7498080" y="5486400"/>
            <a:ext cx="1005840" cy="548640"/>
          </a:xfrm>
          <a:prstGeom prst="rect">
            <a:avLst/>
          </a:prstGeom>
          <a:noFill/>
          <a:ln/>
        </p:spPr>
        <p:txBody>
          <a:bodyPr wrap="square" rtlCol="0" anchor="ctr"/>
          <a:lstStyle/>
          <a:p>
            <a:pPr marL="0" indent="0" algn="r">
              <a:buNone/>
            </a:pPr>
            <a:r>
              <a:rPr lang="en-US" sz="1400" b="1" dirty="0">
                <a:solidFill>
                  <a:srgbClr val="4A6D93"/>
                </a:solidFill>
                <a:latin typeface="Calibri" pitchFamily="34" charset="0"/>
                <a:ea typeface="Calibri" pitchFamily="34" charset="-122"/>
                <a:cs typeface="Calibri" pitchFamily="34" charset="-120"/>
              </a:rPr>
              <a:t>3:45</a:t>
            </a:r>
            <a:endParaRPr lang="en-US" sz="1050" dirty="0"/>
          </a:p>
        </p:txBody>
      </p:sp>
      <p:sp>
        <p:nvSpPr>
          <p:cNvPr id="40" name="Shape 37"/>
          <p:cNvSpPr/>
          <p:nvPr/>
        </p:nvSpPr>
        <p:spPr>
          <a:xfrm>
            <a:off x="8915400" y="1645920"/>
            <a:ext cx="2788920" cy="4389120"/>
          </a:xfrm>
          <a:prstGeom prst="roundRect">
            <a:avLst>
              <a:gd name="adj" fmla="val 2295"/>
            </a:avLst>
          </a:prstGeom>
          <a:solidFill>
            <a:srgbClr val="17365D"/>
          </a:solidFill>
          <a:ln w="12700">
            <a:solidFill>
              <a:srgbClr val="17365D"/>
            </a:solidFill>
            <a:prstDash val="solid"/>
          </a:ln>
        </p:spPr>
        <p:txBody>
          <a:bodyPr/>
          <a:lstStyle/>
          <a:p>
            <a:endParaRPr lang="en-US"/>
          </a:p>
        </p:txBody>
      </p:sp>
      <p:sp>
        <p:nvSpPr>
          <p:cNvPr id="41" name="Text 38"/>
          <p:cNvSpPr/>
          <p:nvPr/>
        </p:nvSpPr>
        <p:spPr>
          <a:xfrm>
            <a:off x="9098280" y="1828800"/>
            <a:ext cx="2468880" cy="320040"/>
          </a:xfrm>
          <a:prstGeom prst="rect">
            <a:avLst/>
          </a:prstGeom>
          <a:noFill/>
          <a:ln/>
        </p:spPr>
        <p:txBody>
          <a:bodyPr wrap="square" rtlCol="0" anchor="ctr"/>
          <a:lstStyle/>
          <a:p>
            <a:pPr marL="0" indent="0">
              <a:buNone/>
            </a:pPr>
            <a:r>
              <a:rPr lang="en-US" sz="1400" b="1" kern="0" spc="200" dirty="0">
                <a:solidFill>
                  <a:srgbClr val="E8C77A"/>
                </a:solidFill>
                <a:latin typeface="Calibri" pitchFamily="34" charset="0"/>
                <a:ea typeface="Calibri" pitchFamily="34" charset="-122"/>
                <a:cs typeface="Calibri" pitchFamily="34" charset="-120"/>
              </a:rPr>
              <a:t>OUR METHOD</a:t>
            </a:r>
            <a:endParaRPr lang="en-US" sz="1100" dirty="0"/>
          </a:p>
        </p:txBody>
      </p:sp>
      <p:sp>
        <p:nvSpPr>
          <p:cNvPr id="42" name="Text 39"/>
          <p:cNvSpPr/>
          <p:nvPr/>
        </p:nvSpPr>
        <p:spPr>
          <a:xfrm>
            <a:off x="9098280" y="2212848"/>
            <a:ext cx="2487168" cy="3749040"/>
          </a:xfrm>
          <a:prstGeom prst="rect">
            <a:avLst/>
          </a:prstGeom>
          <a:noFill/>
          <a:ln/>
        </p:spPr>
        <p:txBody>
          <a:bodyPr wrap="square" rtlCol="0" anchor="t"/>
          <a:lstStyle/>
          <a:p>
            <a:pPr marL="0" indent="0">
              <a:buNone/>
            </a:pPr>
            <a:r>
              <a:rPr lang="en-US" sz="1450" dirty="0">
                <a:solidFill>
                  <a:srgbClr val="E6EEF8"/>
                </a:solidFill>
                <a:latin typeface="Calibri" pitchFamily="34" charset="0"/>
                <a:ea typeface="Calibri" pitchFamily="34" charset="-122"/>
                <a:cs typeface="Calibri" pitchFamily="34" charset="-120"/>
              </a:rPr>
              <a:t>We follow one hypothetical — Ana &amp; Jordan — through intake, investigation, and hearing. At each stage:</a:t>
            </a:r>
            <a:endParaRPr lang="en-US" sz="1250" dirty="0"/>
          </a:p>
          <a:p>
            <a:pPr marL="0" indent="0">
              <a:buNone/>
            </a:pPr>
            <a:endParaRPr lang="en-US" sz="1250" dirty="0"/>
          </a:p>
          <a:p>
            <a:pPr marL="0" indent="0">
              <a:buNone/>
            </a:pPr>
            <a:r>
              <a:rPr lang="en-US" sz="1450" dirty="0">
                <a:solidFill>
                  <a:srgbClr val="E6EEF8"/>
                </a:solidFill>
                <a:latin typeface="Calibri" pitchFamily="34" charset="0"/>
                <a:ea typeface="Calibri" pitchFamily="34" charset="-122"/>
                <a:cs typeface="Calibri" pitchFamily="34" charset="-120"/>
              </a:rPr>
              <a:t>•  What the law requires</a:t>
            </a:r>
            <a:endParaRPr lang="en-US" sz="1250" dirty="0"/>
          </a:p>
          <a:p>
            <a:pPr marL="0" indent="0">
              <a:buNone/>
            </a:pPr>
            <a:r>
              <a:rPr lang="en-US" sz="1450" dirty="0">
                <a:solidFill>
                  <a:srgbClr val="E6EEF8"/>
                </a:solidFill>
                <a:latin typeface="Calibri" pitchFamily="34" charset="0"/>
                <a:ea typeface="Calibri" pitchFamily="34" charset="-122"/>
                <a:cs typeface="Calibri" pitchFamily="34" charset="-120"/>
              </a:rPr>
              <a:t>•  The practical judgment calls</a:t>
            </a:r>
            <a:endParaRPr lang="en-US" sz="1250" dirty="0"/>
          </a:p>
          <a:p>
            <a:pPr marL="0" indent="0">
              <a:buNone/>
            </a:pPr>
            <a:r>
              <a:rPr lang="en-US" sz="1450" dirty="0">
                <a:solidFill>
                  <a:srgbClr val="E6EEF8"/>
                </a:solidFill>
                <a:latin typeface="Calibri" pitchFamily="34" charset="0"/>
                <a:ea typeface="Calibri" pitchFamily="34" charset="-122"/>
                <a:cs typeface="Calibri" pitchFamily="34" charset="-120"/>
              </a:rPr>
              <a:t>•  How to do it well</a:t>
            </a:r>
            <a:endParaRPr lang="en-US" sz="1250" dirty="0"/>
          </a:p>
        </p:txBody>
      </p:sp>
      <p:sp>
        <p:nvSpPr>
          <p:cNvPr id="43" name="Text 40"/>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44" name="Text 41"/>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1</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METHOD</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How we'll work today</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48640" y="1600200"/>
            <a:ext cx="11064240" cy="3794760"/>
          </a:xfrm>
          <a:prstGeom prst="rect">
            <a:avLst/>
          </a:prstGeom>
          <a:noFill/>
          <a:ln/>
        </p:spPr>
        <p:txBody>
          <a:bodyPr wrap="square" lIns="0" tIns="0" rIns="0" bIns="0" rtlCol="0" anchor="t"/>
          <a:lstStyle/>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One running hypothetical.  </a:t>
            </a:r>
            <a:r>
              <a:rPr lang="en-US" sz="2400" i="1" dirty="0">
                <a:solidFill>
                  <a:srgbClr val="63748A"/>
                </a:solidFill>
                <a:latin typeface="Calibri" pitchFamily="34" charset="0"/>
                <a:ea typeface="Calibri" pitchFamily="34" charset="-122"/>
                <a:cs typeface="Calibri" pitchFamily="34" charset="-120"/>
              </a:rPr>
              <a:t>Ana Reyes and Jordan Blake — a single Title IX matter we carry from the first report to a final determination.</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Three questions at every stage.  </a:t>
            </a:r>
            <a:r>
              <a:rPr lang="en-US" sz="2400" i="1" dirty="0">
                <a:solidFill>
                  <a:srgbClr val="63748A"/>
                </a:solidFill>
                <a:latin typeface="Calibri" pitchFamily="34" charset="0"/>
                <a:ea typeface="Calibri" pitchFamily="34" charset="-122"/>
                <a:cs typeface="Calibri" pitchFamily="34" charset="-120"/>
              </a:rPr>
              <a:t>What does the law require? What are the hard judgment calls? How do we do it well?</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You do the thinking.  </a:t>
            </a:r>
            <a:r>
              <a:rPr lang="en-US" sz="2400" i="1" dirty="0">
                <a:solidFill>
                  <a:srgbClr val="63748A"/>
                </a:solidFill>
                <a:latin typeface="Calibri" pitchFamily="34" charset="0"/>
                <a:ea typeface="Calibri" pitchFamily="34" charset="-122"/>
                <a:cs typeface="Calibri" pitchFamily="34" charset="-120"/>
              </a:rPr>
              <a:t>Frequent Questions slides and short discussions — the facts are built to make reasonable people disagree.</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The skills transfer.  </a:t>
            </a:r>
            <a:r>
              <a:rPr lang="en-US" sz="2400" i="1" dirty="0">
                <a:solidFill>
                  <a:srgbClr val="63748A"/>
                </a:solidFill>
                <a:latin typeface="Calibri" pitchFamily="34" charset="0"/>
                <a:ea typeface="Calibri" pitchFamily="34" charset="-122"/>
                <a:cs typeface="Calibri" pitchFamily="34" charset="-120"/>
              </a:rPr>
              <a:t>What works for Title IX intake, investigation, and hearings works for Title VI, disability, and employee matters too.</a:t>
            </a:r>
            <a:endParaRPr lang="en-US" sz="2400" dirty="0"/>
          </a:p>
        </p:txBody>
      </p:sp>
      <p:sp>
        <p:nvSpPr>
          <p:cNvPr id="6" name="Shape 3"/>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7" name="Text 4"/>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Ground rule:  </a:t>
            </a:r>
            <a:r>
              <a:rPr lang="en-US" sz="1500" dirty="0">
                <a:solidFill>
                  <a:srgbClr val="FFFFFF"/>
                </a:solidFill>
                <a:latin typeface="Calibri" pitchFamily="34" charset="0"/>
                <a:ea typeface="Calibri" pitchFamily="34" charset="-122"/>
                <a:cs typeface="Calibri" pitchFamily="34" charset="-120"/>
              </a:rPr>
              <a:t>Speak in hypotheticals. Share the shape of a problem — never identifying details of a real, live matter.</a:t>
            </a:r>
            <a:endParaRPr lang="en-US" sz="1300" dirty="0"/>
          </a:p>
        </p:txBody>
      </p:sp>
      <p:sp>
        <p:nvSpPr>
          <p:cNvPr id="8" name="Text 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9" name="Text 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17365D"/>
        </a:solid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502920" y="457200"/>
            <a:ext cx="1737360" cy="743360"/>
          </a:xfrm>
          <a:prstGeom prst="rect">
            <a:avLst/>
          </a:prstGeom>
        </p:spPr>
      </p:pic>
      <p:sp>
        <p:nvSpPr>
          <p:cNvPr id="3" name="Shape 0"/>
          <p:cNvSpPr/>
          <p:nvPr/>
        </p:nvSpPr>
        <p:spPr>
          <a:xfrm>
            <a:off x="548640" y="2743200"/>
            <a:ext cx="1097280" cy="1097280"/>
          </a:xfrm>
          <a:prstGeom prst="ellipse">
            <a:avLst/>
          </a:prstGeom>
          <a:solidFill>
            <a:srgbClr val="FFFFFF"/>
          </a:solidFill>
          <a:ln/>
        </p:spPr>
        <p:txBody>
          <a:bodyPr/>
          <a:lstStyle/>
          <a:p>
            <a:endParaRPr lang="en-US"/>
          </a:p>
        </p:txBody>
      </p:sp>
      <p:sp>
        <p:nvSpPr>
          <p:cNvPr id="4" name="Text 1"/>
          <p:cNvSpPr/>
          <p:nvPr/>
        </p:nvSpPr>
        <p:spPr>
          <a:xfrm>
            <a:off x="548640" y="2743200"/>
            <a:ext cx="1097280" cy="1097280"/>
          </a:xfrm>
          <a:prstGeom prst="rect">
            <a:avLst/>
          </a:prstGeom>
          <a:noFill/>
          <a:ln/>
        </p:spPr>
        <p:txBody>
          <a:bodyPr wrap="square" rtlCol="0" anchor="ctr"/>
          <a:lstStyle/>
          <a:p>
            <a:pPr marL="0" indent="0" algn="ctr">
              <a:buNone/>
            </a:pPr>
            <a:r>
              <a:rPr lang="en-US" sz="3000" b="1" dirty="0">
                <a:solidFill>
                  <a:srgbClr val="17365D"/>
                </a:solidFill>
                <a:latin typeface="Cambria" pitchFamily="34" charset="0"/>
                <a:ea typeface="Cambria" pitchFamily="34" charset="-122"/>
                <a:cs typeface="Cambria" pitchFamily="34" charset="-120"/>
              </a:rPr>
              <a:t>1</a:t>
            </a:r>
            <a:endParaRPr lang="en-US" sz="3000" dirty="0"/>
          </a:p>
        </p:txBody>
      </p:sp>
      <p:sp>
        <p:nvSpPr>
          <p:cNvPr id="5" name="Text 2"/>
          <p:cNvSpPr/>
          <p:nvPr/>
        </p:nvSpPr>
        <p:spPr>
          <a:xfrm>
            <a:off x="1874520" y="2743200"/>
            <a:ext cx="9692640" cy="365760"/>
          </a:xfrm>
          <a:prstGeom prst="rect">
            <a:avLst/>
          </a:prstGeom>
          <a:noFill/>
          <a:ln/>
        </p:spPr>
        <p:txBody>
          <a:bodyPr wrap="square" rtlCol="0" anchor="ctr"/>
          <a:lstStyle/>
          <a:p>
            <a:pPr marL="0" indent="0">
              <a:buNone/>
            </a:pPr>
            <a:r>
              <a:rPr lang="en-US" sz="1600" b="1" kern="0" spc="200" dirty="0">
                <a:solidFill>
                  <a:srgbClr val="AEC3DE"/>
                </a:solidFill>
                <a:latin typeface="Calibri" pitchFamily="34" charset="0"/>
                <a:ea typeface="Calibri" pitchFamily="34" charset="-122"/>
                <a:cs typeface="Calibri" pitchFamily="34" charset="-120"/>
              </a:rPr>
              <a:t>FRAMING THE CURRENT LANDSCAPE</a:t>
            </a:r>
            <a:endParaRPr lang="en-US" sz="1400" dirty="0"/>
          </a:p>
        </p:txBody>
      </p:sp>
      <p:sp>
        <p:nvSpPr>
          <p:cNvPr id="6" name="Text 3"/>
          <p:cNvSpPr/>
          <p:nvPr/>
        </p:nvSpPr>
        <p:spPr>
          <a:xfrm>
            <a:off x="1828800" y="3108960"/>
            <a:ext cx="9875520" cy="109728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The ground has shifted</a:t>
            </a:r>
            <a:endParaRPr lang="en-US" sz="3400" dirty="0"/>
          </a:p>
        </p:txBody>
      </p:sp>
      <p:sp>
        <p:nvSpPr>
          <p:cNvPr id="7" name="Text 4"/>
          <p:cNvSpPr/>
          <p:nvPr/>
        </p:nvSpPr>
        <p:spPr>
          <a:xfrm>
            <a:off x="1874520" y="4261104"/>
            <a:ext cx="9509760" cy="822960"/>
          </a:xfrm>
          <a:prstGeom prst="rect">
            <a:avLst/>
          </a:prstGeom>
          <a:noFill/>
          <a:ln/>
        </p:spPr>
        <p:txBody>
          <a:bodyPr wrap="square" rtlCol="0" anchor="ctr"/>
          <a:lstStyle/>
          <a:p>
            <a:pPr marL="0" indent="0">
              <a:buNone/>
            </a:pPr>
            <a:r>
              <a:rPr lang="en-US" sz="1700" i="1" dirty="0">
                <a:solidFill>
                  <a:srgbClr val="CADCF0"/>
                </a:solidFill>
                <a:latin typeface="Calibri" pitchFamily="34" charset="0"/>
                <a:ea typeface="Calibri" pitchFamily="34" charset="-122"/>
                <a:cs typeface="Calibri" pitchFamily="34" charset="-120"/>
              </a:rPr>
              <a:t>Broader, more operational, and more interconnected than it was five years ago.</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FRAMING</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Three shifts that changed the job</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3624072" cy="2194560"/>
          </a:xfrm>
          <a:prstGeom prst="roundRect">
            <a:avLst>
              <a:gd name="adj" fmla="val 2917"/>
            </a:avLst>
          </a:prstGeom>
          <a:solidFill>
            <a:srgbClr val="EEF2F7"/>
          </a:solidFill>
          <a:ln w="12700">
            <a:solidFill>
              <a:srgbClr val="E2E9F1"/>
            </a:solidFill>
            <a:prstDash val="solid"/>
          </a:ln>
        </p:spPr>
        <p:txBody>
          <a:bodyPr/>
          <a:lstStyle/>
          <a:p>
            <a:endParaRPr lang="en-US"/>
          </a:p>
        </p:txBody>
      </p:sp>
      <p:sp>
        <p:nvSpPr>
          <p:cNvPr id="6" name="Text 3"/>
          <p:cNvSpPr/>
          <p:nvPr/>
        </p:nvSpPr>
        <p:spPr>
          <a:xfrm>
            <a:off x="667512" y="1783080"/>
            <a:ext cx="3294888" cy="566928"/>
          </a:xfrm>
          <a:prstGeom prst="rect">
            <a:avLst/>
          </a:prstGeom>
          <a:noFill/>
          <a:ln/>
        </p:spPr>
        <p:txBody>
          <a:bodyPr wrap="square" rtlCol="0" anchor="t"/>
          <a:lstStyle/>
          <a:p>
            <a:pPr marL="0" indent="0">
              <a:buNone/>
            </a:pPr>
            <a:r>
              <a:rPr lang="en-US" sz="1800" b="1" dirty="0">
                <a:solidFill>
                  <a:srgbClr val="17365D"/>
                </a:solidFill>
                <a:latin typeface="Cambria" pitchFamily="34" charset="0"/>
                <a:ea typeface="Cambria" pitchFamily="34" charset="-122"/>
                <a:cs typeface="Cambria" pitchFamily="34" charset="-120"/>
              </a:rPr>
              <a:t>Broader</a:t>
            </a:r>
            <a:endParaRPr lang="en-US" sz="1600" dirty="0"/>
          </a:p>
        </p:txBody>
      </p:sp>
      <p:sp>
        <p:nvSpPr>
          <p:cNvPr id="7" name="Text 4"/>
          <p:cNvSpPr/>
          <p:nvPr/>
        </p:nvSpPr>
        <p:spPr>
          <a:xfrm>
            <a:off x="667512" y="2359152"/>
            <a:ext cx="3294888" cy="1389888"/>
          </a:xfrm>
          <a:prstGeom prst="rect">
            <a:avLst/>
          </a:prstGeom>
          <a:noFill/>
          <a:ln/>
        </p:spPr>
        <p:txBody>
          <a:bodyPr wrap="square" rtlCol="0" anchor="t"/>
          <a:lstStyle/>
          <a:p>
            <a:pPr marL="0" indent="0">
              <a:buNone/>
            </a:pPr>
            <a:r>
              <a:rPr lang="en-US" sz="1450" dirty="0">
                <a:solidFill>
                  <a:srgbClr val="1B2733"/>
                </a:solidFill>
                <a:latin typeface="Calibri" pitchFamily="34" charset="0"/>
                <a:ea typeface="Calibri" pitchFamily="34" charset="-122"/>
                <a:cs typeface="Calibri" pitchFamily="34" charset="-120"/>
              </a:rPr>
              <a:t>Sex-based conduct is one piece. Race and national origin, disability, age, and employee matters land on the same desks.</a:t>
            </a:r>
            <a:endParaRPr lang="en-US" sz="1250" dirty="0"/>
          </a:p>
        </p:txBody>
      </p:sp>
      <p:sp>
        <p:nvSpPr>
          <p:cNvPr id="8" name="Shape 5"/>
          <p:cNvSpPr/>
          <p:nvPr/>
        </p:nvSpPr>
        <p:spPr>
          <a:xfrm>
            <a:off x="4291584" y="1645920"/>
            <a:ext cx="3624072" cy="2194560"/>
          </a:xfrm>
          <a:prstGeom prst="roundRect">
            <a:avLst>
              <a:gd name="adj" fmla="val 2917"/>
            </a:avLst>
          </a:prstGeom>
          <a:solidFill>
            <a:srgbClr val="EEF2F7"/>
          </a:solidFill>
          <a:ln w="12700">
            <a:solidFill>
              <a:srgbClr val="E2E9F1"/>
            </a:solidFill>
            <a:prstDash val="solid"/>
          </a:ln>
        </p:spPr>
        <p:txBody>
          <a:bodyPr/>
          <a:lstStyle/>
          <a:p>
            <a:endParaRPr lang="en-US"/>
          </a:p>
        </p:txBody>
      </p:sp>
      <p:sp>
        <p:nvSpPr>
          <p:cNvPr id="9" name="Text 6"/>
          <p:cNvSpPr/>
          <p:nvPr/>
        </p:nvSpPr>
        <p:spPr>
          <a:xfrm>
            <a:off x="4456176" y="1783080"/>
            <a:ext cx="3294888" cy="566928"/>
          </a:xfrm>
          <a:prstGeom prst="rect">
            <a:avLst/>
          </a:prstGeom>
          <a:noFill/>
          <a:ln/>
        </p:spPr>
        <p:txBody>
          <a:bodyPr wrap="square" rtlCol="0" anchor="t"/>
          <a:lstStyle/>
          <a:p>
            <a:pPr marL="0" indent="0">
              <a:buNone/>
            </a:pPr>
            <a:r>
              <a:rPr lang="en-US" sz="1800" b="1" dirty="0">
                <a:solidFill>
                  <a:srgbClr val="17365D"/>
                </a:solidFill>
                <a:latin typeface="Cambria" pitchFamily="34" charset="0"/>
                <a:ea typeface="Cambria" pitchFamily="34" charset="-122"/>
                <a:cs typeface="Cambria" pitchFamily="34" charset="-120"/>
              </a:rPr>
              <a:t>More operational</a:t>
            </a:r>
            <a:endParaRPr lang="en-US" sz="1600" dirty="0"/>
          </a:p>
        </p:txBody>
      </p:sp>
      <p:sp>
        <p:nvSpPr>
          <p:cNvPr id="10" name="Text 7"/>
          <p:cNvSpPr/>
          <p:nvPr/>
        </p:nvSpPr>
        <p:spPr>
          <a:xfrm>
            <a:off x="4456176" y="2359152"/>
            <a:ext cx="3294888" cy="1389888"/>
          </a:xfrm>
          <a:prstGeom prst="rect">
            <a:avLst/>
          </a:prstGeom>
          <a:noFill/>
          <a:ln/>
        </p:spPr>
        <p:txBody>
          <a:bodyPr wrap="square" rtlCol="0" anchor="t"/>
          <a:lstStyle/>
          <a:p>
            <a:pPr marL="0" indent="0">
              <a:buNone/>
            </a:pPr>
            <a:r>
              <a:rPr lang="en-US" sz="1450" dirty="0">
                <a:solidFill>
                  <a:srgbClr val="1B2733"/>
                </a:solidFill>
                <a:latin typeface="Calibri" pitchFamily="34" charset="0"/>
                <a:ea typeface="Calibri" pitchFamily="34" charset="-122"/>
                <a:cs typeface="Calibri" pitchFamily="34" charset="-120"/>
              </a:rPr>
              <a:t>The work is systems and logistics — intake, routing, documentation, records — as much as legal judgment.</a:t>
            </a:r>
            <a:endParaRPr lang="en-US" sz="1250" dirty="0"/>
          </a:p>
        </p:txBody>
      </p:sp>
      <p:sp>
        <p:nvSpPr>
          <p:cNvPr id="11" name="Shape 8"/>
          <p:cNvSpPr/>
          <p:nvPr/>
        </p:nvSpPr>
        <p:spPr>
          <a:xfrm>
            <a:off x="8080248" y="1645920"/>
            <a:ext cx="3624072" cy="2194560"/>
          </a:xfrm>
          <a:prstGeom prst="roundRect">
            <a:avLst>
              <a:gd name="adj" fmla="val 2917"/>
            </a:avLst>
          </a:prstGeom>
          <a:solidFill>
            <a:srgbClr val="EEF2F7"/>
          </a:solidFill>
          <a:ln w="12700">
            <a:solidFill>
              <a:srgbClr val="E2E9F1"/>
            </a:solidFill>
            <a:prstDash val="solid"/>
          </a:ln>
        </p:spPr>
        <p:txBody>
          <a:bodyPr/>
          <a:lstStyle/>
          <a:p>
            <a:endParaRPr lang="en-US"/>
          </a:p>
        </p:txBody>
      </p:sp>
      <p:sp>
        <p:nvSpPr>
          <p:cNvPr id="12" name="Text 9"/>
          <p:cNvSpPr/>
          <p:nvPr/>
        </p:nvSpPr>
        <p:spPr>
          <a:xfrm>
            <a:off x="8244840" y="1783080"/>
            <a:ext cx="3294888" cy="566928"/>
          </a:xfrm>
          <a:prstGeom prst="rect">
            <a:avLst/>
          </a:prstGeom>
          <a:noFill/>
          <a:ln/>
        </p:spPr>
        <p:txBody>
          <a:bodyPr wrap="square" rtlCol="0" anchor="t"/>
          <a:lstStyle/>
          <a:p>
            <a:pPr marL="0" indent="0">
              <a:buNone/>
            </a:pPr>
            <a:r>
              <a:rPr lang="en-US" sz="1800" b="1" dirty="0">
                <a:solidFill>
                  <a:srgbClr val="17365D"/>
                </a:solidFill>
                <a:latin typeface="Cambria" pitchFamily="34" charset="0"/>
                <a:ea typeface="Cambria" pitchFamily="34" charset="-122"/>
                <a:cs typeface="Cambria" pitchFamily="34" charset="-120"/>
              </a:rPr>
              <a:t>More interconnected</a:t>
            </a:r>
            <a:endParaRPr lang="en-US" sz="1600" dirty="0"/>
          </a:p>
        </p:txBody>
      </p:sp>
      <p:sp>
        <p:nvSpPr>
          <p:cNvPr id="13" name="Text 10"/>
          <p:cNvSpPr/>
          <p:nvPr/>
        </p:nvSpPr>
        <p:spPr>
          <a:xfrm>
            <a:off x="8244840" y="2359152"/>
            <a:ext cx="3294888" cy="1389888"/>
          </a:xfrm>
          <a:prstGeom prst="rect">
            <a:avLst/>
          </a:prstGeom>
          <a:noFill/>
          <a:ln/>
        </p:spPr>
        <p:txBody>
          <a:bodyPr wrap="square" rtlCol="0" anchor="t"/>
          <a:lstStyle/>
          <a:p>
            <a:pPr marL="0" indent="0">
              <a:buNone/>
            </a:pPr>
            <a:r>
              <a:rPr lang="en-US" sz="1450" dirty="0">
                <a:solidFill>
                  <a:srgbClr val="1B2733"/>
                </a:solidFill>
                <a:latin typeface="Calibri" pitchFamily="34" charset="0"/>
                <a:ea typeface="Calibri" pitchFamily="34" charset="-122"/>
                <a:cs typeface="Calibri" pitchFamily="34" charset="-120"/>
              </a:rPr>
              <a:t>One incident rarely fits one silo. Facts cross Title IX, Title VI, disability, employment, and retaliation at once.</a:t>
            </a:r>
            <a:endParaRPr lang="en-US" sz="1250" dirty="0"/>
          </a:p>
        </p:txBody>
      </p:sp>
      <p:sp>
        <p:nvSpPr>
          <p:cNvPr id="14" name="Shape 11"/>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15" name="Text 12"/>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The through-line:  </a:t>
            </a:r>
            <a:r>
              <a:rPr lang="en-US" sz="1500" dirty="0">
                <a:solidFill>
                  <a:srgbClr val="FFFFFF"/>
                </a:solidFill>
                <a:latin typeface="Calibri" pitchFamily="34" charset="0"/>
                <a:ea typeface="Calibri" pitchFamily="34" charset="-122"/>
                <a:cs typeface="Calibri" pitchFamily="34" charset="-120"/>
              </a:rPr>
              <a:t>Risk today comes less from one wrong legal call than from an incoherent process across offices. Ask of every decision: would this look reasonable, and documented, a year from now?</a:t>
            </a:r>
            <a:endParaRPr lang="en-US" sz="1300" dirty="0"/>
          </a:p>
        </p:txBody>
      </p:sp>
      <p:sp>
        <p:nvSpPr>
          <p:cNvPr id="16" name="Text 13"/>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7" name="Text 14"/>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54864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WHAT THE LAW REQUIRES</a:t>
            </a:r>
            <a:endParaRPr lang="en-US" sz="1200" dirty="0"/>
          </a:p>
        </p:txBody>
      </p:sp>
      <p:sp>
        <p:nvSpPr>
          <p:cNvPr id="3" name="Text 1"/>
          <p:cNvSpPr/>
          <p:nvPr/>
        </p:nvSpPr>
        <p:spPr>
          <a:xfrm>
            <a:off x="457200" y="658368"/>
            <a:ext cx="8595360" cy="868680"/>
          </a:xfrm>
          <a:prstGeom prst="rect">
            <a:avLst/>
          </a:prstGeom>
          <a:noFill/>
          <a:ln/>
        </p:spPr>
        <p:txBody>
          <a:bodyPr wrap="square" rtlCol="0" anchor="ctr"/>
          <a:lstStyle/>
          <a:p>
            <a:pPr marL="0" indent="0">
              <a:buNone/>
            </a:pPr>
            <a:r>
              <a:rPr lang="en-US" sz="2700" b="1" dirty="0">
                <a:solidFill>
                  <a:srgbClr val="17365D"/>
                </a:solidFill>
                <a:latin typeface="Cambria" pitchFamily="34" charset="0"/>
                <a:ea typeface="Cambria" pitchFamily="34" charset="-122"/>
                <a:cs typeface="Cambria" pitchFamily="34" charset="-120"/>
              </a:rPr>
              <a:t>Where the Title IX rules stand right now</a:t>
            </a:r>
            <a:endParaRPr lang="en-US" sz="27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572768"/>
            <a:ext cx="2011680" cy="384048"/>
          </a:xfrm>
          <a:prstGeom prst="roundRect">
            <a:avLst>
              <a:gd name="adj" fmla="val 14286"/>
            </a:avLst>
          </a:prstGeom>
          <a:solidFill>
            <a:srgbClr val="17365D"/>
          </a:solidFill>
          <a:ln/>
        </p:spPr>
        <p:txBody>
          <a:bodyPr/>
          <a:lstStyle/>
          <a:p>
            <a:endParaRPr lang="en-US"/>
          </a:p>
        </p:txBody>
      </p:sp>
      <p:sp>
        <p:nvSpPr>
          <p:cNvPr id="6" name="Text 3"/>
          <p:cNvSpPr/>
          <p:nvPr/>
        </p:nvSpPr>
        <p:spPr>
          <a:xfrm>
            <a:off x="502920" y="1572768"/>
            <a:ext cx="2011680" cy="384048"/>
          </a:xfrm>
          <a:prstGeom prst="rect">
            <a:avLst/>
          </a:prstGeom>
          <a:noFill/>
          <a:ln/>
        </p:spPr>
        <p:txBody>
          <a:bodyPr wrap="square" lIns="0" tIns="0" rIns="0" bIns="0" rtlCol="0" anchor="ctr"/>
          <a:lstStyle/>
          <a:p>
            <a:pPr marL="0" indent="0" algn="ctr">
              <a:buNone/>
            </a:pPr>
            <a:r>
              <a:rPr lang="en-US" sz="1450" b="1" dirty="0">
                <a:solidFill>
                  <a:srgbClr val="E8C77A"/>
                </a:solidFill>
                <a:latin typeface="Calibri" pitchFamily="34" charset="0"/>
                <a:ea typeface="Calibri" pitchFamily="34" charset="-122"/>
                <a:cs typeface="Calibri" pitchFamily="34" charset="-120"/>
              </a:rPr>
              <a:t>2020 Rule</a:t>
            </a:r>
            <a:endParaRPr lang="en-US" sz="1250" dirty="0"/>
          </a:p>
        </p:txBody>
      </p:sp>
      <p:sp>
        <p:nvSpPr>
          <p:cNvPr id="7" name="Text 4"/>
          <p:cNvSpPr/>
          <p:nvPr/>
        </p:nvSpPr>
        <p:spPr>
          <a:xfrm>
            <a:off x="548640" y="2194560"/>
            <a:ext cx="11064240" cy="3200400"/>
          </a:xfrm>
          <a:prstGeom prst="rect">
            <a:avLst/>
          </a:prstGeom>
          <a:noFill/>
          <a:ln/>
        </p:spPr>
        <p:txBody>
          <a:bodyPr wrap="square" lIns="0" tIns="0" rIns="0" bIns="0" rtlCol="0" anchor="t"/>
          <a:lstStyle/>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The 2020 regulations govern today.  </a:t>
            </a:r>
            <a:r>
              <a:rPr lang="en-US" sz="2000" i="1" dirty="0">
                <a:solidFill>
                  <a:srgbClr val="63748A"/>
                </a:solidFill>
                <a:latin typeface="Calibri" pitchFamily="34" charset="0"/>
                <a:ea typeface="Calibri" pitchFamily="34" charset="-122"/>
                <a:cs typeface="Calibri" pitchFamily="34" charset="-120"/>
              </a:rPr>
              <a:t>Built on Davis and Gebser: actual knowledge + a response that is not deliberately indifferent.</a:t>
            </a:r>
            <a:endParaRPr lang="en-US" sz="2000" dirty="0"/>
          </a:p>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The 2024 rule was vacated nationwide.  </a:t>
            </a:r>
            <a:r>
              <a:rPr lang="en-US" sz="2000" i="1" dirty="0">
                <a:solidFill>
                  <a:srgbClr val="63748A"/>
                </a:solidFill>
                <a:latin typeface="Calibri" pitchFamily="34" charset="0"/>
                <a:ea typeface="Calibri" pitchFamily="34" charset="-122"/>
                <a:cs typeface="Calibri" pitchFamily="34" charset="-120"/>
              </a:rPr>
              <a:t>A federal court vacated it on January 9, 2025; it is not in effect in any jurisdiction.</a:t>
            </a:r>
            <a:endParaRPr lang="en-US" sz="2000" dirty="0"/>
          </a:p>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New rulemaking is on the 2026 agenda.  </a:t>
            </a:r>
            <a:endParaRPr lang="en-US" sz="2000" dirty="0"/>
          </a:p>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Confirm your own policy reflects the 2020 rule.  </a:t>
            </a:r>
            <a:r>
              <a:rPr lang="en-US" sz="2000" i="1" dirty="0">
                <a:solidFill>
                  <a:srgbClr val="63748A"/>
                </a:solidFill>
                <a:latin typeface="Calibri" pitchFamily="34" charset="0"/>
                <a:ea typeface="Calibri" pitchFamily="34" charset="-122"/>
                <a:cs typeface="Calibri" pitchFamily="34" charset="-120"/>
              </a:rPr>
              <a:t>Many institutions reverted after the 2024 rule fell — make sure the reversion is complete</a:t>
            </a:r>
            <a:r>
              <a:rPr lang="en-US" sz="1500" i="1" dirty="0">
                <a:solidFill>
                  <a:srgbClr val="63748A"/>
                </a:solidFill>
                <a:latin typeface="Calibri" pitchFamily="34" charset="0"/>
                <a:ea typeface="Calibri" pitchFamily="34" charset="-122"/>
                <a:cs typeface="Calibri" pitchFamily="34" charset="-120"/>
              </a:rPr>
              <a:t>.</a:t>
            </a:r>
            <a:endParaRPr lang="en-US" sz="1450" dirty="0"/>
          </a:p>
        </p:txBody>
      </p:sp>
      <p:sp>
        <p:nvSpPr>
          <p:cNvPr id="8" name="Shape 5"/>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Bottom line:  </a:t>
            </a:r>
            <a:r>
              <a:rPr lang="en-US" sz="1500" dirty="0">
                <a:solidFill>
                  <a:srgbClr val="FFFFFF"/>
                </a:solidFill>
                <a:latin typeface="Calibri" pitchFamily="34" charset="0"/>
                <a:ea typeface="Calibri" pitchFamily="34" charset="-122"/>
                <a:cs typeface="Calibri" pitchFamily="34" charset="-120"/>
              </a:rPr>
              <a:t>Build today's process on the 2020 framework and watch for the next rule.</a:t>
            </a:r>
            <a:endParaRPr lang="en-US" sz="130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FRAMING</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The 2026 enforcement climate </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3624072" cy="1691640"/>
          </a:xfrm>
          <a:prstGeom prst="roundRect">
            <a:avLst>
              <a:gd name="adj" fmla="val 3784"/>
            </a:avLst>
          </a:prstGeom>
          <a:solidFill>
            <a:srgbClr val="EEF2F7"/>
          </a:solidFill>
          <a:ln w="12700">
            <a:solidFill>
              <a:srgbClr val="E2E9F1"/>
            </a:solidFill>
            <a:prstDash val="solid"/>
          </a:ln>
        </p:spPr>
        <p:txBody>
          <a:bodyPr/>
          <a:lstStyle/>
          <a:p>
            <a:endParaRPr lang="en-US"/>
          </a:p>
        </p:txBody>
      </p:sp>
      <p:sp>
        <p:nvSpPr>
          <p:cNvPr id="6" name="Text 3"/>
          <p:cNvSpPr/>
          <p:nvPr/>
        </p:nvSpPr>
        <p:spPr>
          <a:xfrm>
            <a:off x="667512" y="178308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Title IX rule</a:t>
            </a:r>
            <a:endParaRPr lang="en-US" sz="1400" dirty="0"/>
          </a:p>
        </p:txBody>
      </p:sp>
      <p:sp>
        <p:nvSpPr>
          <p:cNvPr id="7" name="Text 4"/>
          <p:cNvSpPr/>
          <p:nvPr/>
        </p:nvSpPr>
        <p:spPr>
          <a:xfrm>
            <a:off x="667512" y="2304288"/>
            <a:ext cx="3294888" cy="88696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2020 rule governs; new rulemaking pending. Respondent due-process suits remain a real risk.</a:t>
            </a:r>
            <a:endParaRPr lang="en-US" sz="1100" dirty="0"/>
          </a:p>
        </p:txBody>
      </p:sp>
      <p:sp>
        <p:nvSpPr>
          <p:cNvPr id="8" name="Shape 5"/>
          <p:cNvSpPr/>
          <p:nvPr/>
        </p:nvSpPr>
        <p:spPr>
          <a:xfrm>
            <a:off x="4291584" y="1645920"/>
            <a:ext cx="3624072" cy="1691640"/>
          </a:xfrm>
          <a:prstGeom prst="roundRect">
            <a:avLst>
              <a:gd name="adj" fmla="val 3784"/>
            </a:avLst>
          </a:prstGeom>
          <a:solidFill>
            <a:srgbClr val="EEF2F7"/>
          </a:solidFill>
          <a:ln w="12700">
            <a:solidFill>
              <a:srgbClr val="E2E9F1"/>
            </a:solidFill>
            <a:prstDash val="solid"/>
          </a:ln>
        </p:spPr>
        <p:txBody>
          <a:bodyPr/>
          <a:lstStyle/>
          <a:p>
            <a:endParaRPr lang="en-US"/>
          </a:p>
        </p:txBody>
      </p:sp>
      <p:sp>
        <p:nvSpPr>
          <p:cNvPr id="9" name="Text 6"/>
          <p:cNvSpPr/>
          <p:nvPr/>
        </p:nvSpPr>
        <p:spPr>
          <a:xfrm>
            <a:off x="4456176" y="178308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Supreme Court</a:t>
            </a:r>
            <a:endParaRPr lang="en-US" sz="1400" dirty="0"/>
          </a:p>
        </p:txBody>
      </p:sp>
      <p:sp>
        <p:nvSpPr>
          <p:cNvPr id="10" name="Text 7"/>
          <p:cNvSpPr/>
          <p:nvPr/>
        </p:nvSpPr>
        <p:spPr>
          <a:xfrm>
            <a:off x="4456176" y="2304288"/>
            <a:ext cx="3294888" cy="88696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Watch developments on transgender-athlete participation and on employment law applications.</a:t>
            </a:r>
            <a:endParaRPr lang="en-US" sz="1100" dirty="0"/>
          </a:p>
        </p:txBody>
      </p:sp>
      <p:sp>
        <p:nvSpPr>
          <p:cNvPr id="11" name="Shape 8"/>
          <p:cNvSpPr/>
          <p:nvPr/>
        </p:nvSpPr>
        <p:spPr>
          <a:xfrm>
            <a:off x="8080248" y="1645920"/>
            <a:ext cx="3624072" cy="1691640"/>
          </a:xfrm>
          <a:prstGeom prst="roundRect">
            <a:avLst>
              <a:gd name="adj" fmla="val 3784"/>
            </a:avLst>
          </a:prstGeom>
          <a:solidFill>
            <a:srgbClr val="EEF2F7"/>
          </a:solidFill>
          <a:ln w="12700">
            <a:solidFill>
              <a:srgbClr val="E2E9F1"/>
            </a:solidFill>
            <a:prstDash val="solid"/>
          </a:ln>
        </p:spPr>
        <p:txBody>
          <a:bodyPr/>
          <a:lstStyle/>
          <a:p>
            <a:endParaRPr lang="en-US"/>
          </a:p>
        </p:txBody>
      </p:sp>
      <p:sp>
        <p:nvSpPr>
          <p:cNvPr id="12" name="Text 9"/>
          <p:cNvSpPr/>
          <p:nvPr/>
        </p:nvSpPr>
        <p:spPr>
          <a:xfrm>
            <a:off x="8244840" y="178308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State legislation</a:t>
            </a:r>
            <a:endParaRPr lang="en-US" sz="1400" dirty="0"/>
          </a:p>
        </p:txBody>
      </p:sp>
      <p:sp>
        <p:nvSpPr>
          <p:cNvPr id="13" name="Text 10"/>
          <p:cNvSpPr/>
          <p:nvPr/>
        </p:nvSpPr>
        <p:spPr>
          <a:xfrm>
            <a:off x="8244840" y="2304288"/>
            <a:ext cx="3294888" cy="88696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Growing state activity on antisemitism and Title VI nondiscrimination.</a:t>
            </a:r>
            <a:endParaRPr lang="en-US" sz="1100" dirty="0"/>
          </a:p>
        </p:txBody>
      </p:sp>
      <p:sp>
        <p:nvSpPr>
          <p:cNvPr id="14" name="Shape 11"/>
          <p:cNvSpPr/>
          <p:nvPr/>
        </p:nvSpPr>
        <p:spPr>
          <a:xfrm>
            <a:off x="502920" y="3520440"/>
            <a:ext cx="3624072" cy="1691640"/>
          </a:xfrm>
          <a:prstGeom prst="roundRect">
            <a:avLst>
              <a:gd name="adj" fmla="val 3784"/>
            </a:avLst>
          </a:prstGeom>
          <a:solidFill>
            <a:srgbClr val="EEF2F7"/>
          </a:solidFill>
          <a:ln w="12700">
            <a:solidFill>
              <a:srgbClr val="E2E9F1"/>
            </a:solidFill>
            <a:prstDash val="solid"/>
          </a:ln>
        </p:spPr>
        <p:txBody>
          <a:bodyPr/>
          <a:lstStyle/>
          <a:p>
            <a:endParaRPr lang="en-US"/>
          </a:p>
        </p:txBody>
      </p:sp>
      <p:sp>
        <p:nvSpPr>
          <p:cNvPr id="15" name="Text 12"/>
          <p:cNvSpPr/>
          <p:nvPr/>
        </p:nvSpPr>
        <p:spPr>
          <a:xfrm>
            <a:off x="667512" y="365760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Title VI focus</a:t>
            </a:r>
            <a:endParaRPr lang="en-US" sz="1400" dirty="0"/>
          </a:p>
        </p:txBody>
      </p:sp>
      <p:sp>
        <p:nvSpPr>
          <p:cNvPr id="16" name="Text 13"/>
          <p:cNvSpPr/>
          <p:nvPr/>
        </p:nvSpPr>
        <p:spPr>
          <a:xfrm>
            <a:off x="667512" y="4178808"/>
            <a:ext cx="3294888" cy="88696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Heightened federal attention to shared-ancestry harassment (incl. antisemitism) and race-conscious programs.</a:t>
            </a:r>
            <a:endParaRPr lang="en-US" sz="1100" dirty="0"/>
          </a:p>
        </p:txBody>
      </p:sp>
      <p:sp>
        <p:nvSpPr>
          <p:cNvPr id="17" name="Shape 14"/>
          <p:cNvSpPr/>
          <p:nvPr/>
        </p:nvSpPr>
        <p:spPr>
          <a:xfrm>
            <a:off x="4291584" y="3520440"/>
            <a:ext cx="3624072" cy="1691640"/>
          </a:xfrm>
          <a:prstGeom prst="roundRect">
            <a:avLst>
              <a:gd name="adj" fmla="val 3784"/>
            </a:avLst>
          </a:prstGeom>
          <a:solidFill>
            <a:srgbClr val="EEF2F7"/>
          </a:solidFill>
          <a:ln w="12700">
            <a:solidFill>
              <a:srgbClr val="E2E9F1"/>
            </a:solidFill>
            <a:prstDash val="solid"/>
          </a:ln>
        </p:spPr>
        <p:txBody>
          <a:bodyPr/>
          <a:lstStyle/>
          <a:p>
            <a:endParaRPr lang="en-US"/>
          </a:p>
        </p:txBody>
      </p:sp>
      <p:sp>
        <p:nvSpPr>
          <p:cNvPr id="18" name="Text 15"/>
          <p:cNvSpPr/>
          <p:nvPr/>
        </p:nvSpPr>
        <p:spPr>
          <a:xfrm>
            <a:off x="4456176" y="365760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Process &amp; records</a:t>
            </a:r>
            <a:endParaRPr lang="en-US" sz="1400" dirty="0"/>
          </a:p>
        </p:txBody>
      </p:sp>
      <p:sp>
        <p:nvSpPr>
          <p:cNvPr id="19" name="Text 16"/>
          <p:cNvSpPr/>
          <p:nvPr/>
        </p:nvSpPr>
        <p:spPr>
          <a:xfrm>
            <a:off x="4456176" y="4178808"/>
            <a:ext cx="3294888" cy="88696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Investigations increasingly turn on whether your process and documentation were sound — not just the outcome.</a:t>
            </a:r>
            <a:endParaRPr lang="en-US" sz="1100" dirty="0"/>
          </a:p>
        </p:txBody>
      </p:sp>
      <p:sp>
        <p:nvSpPr>
          <p:cNvPr id="20" name="Shape 17"/>
          <p:cNvSpPr/>
          <p:nvPr/>
        </p:nvSpPr>
        <p:spPr>
          <a:xfrm>
            <a:off x="8080248" y="3520440"/>
            <a:ext cx="3624072" cy="1691640"/>
          </a:xfrm>
          <a:prstGeom prst="roundRect">
            <a:avLst>
              <a:gd name="adj" fmla="val 3784"/>
            </a:avLst>
          </a:prstGeom>
          <a:solidFill>
            <a:srgbClr val="EEF2F7"/>
          </a:solidFill>
          <a:ln w="12700">
            <a:solidFill>
              <a:srgbClr val="E2E9F1"/>
            </a:solidFill>
            <a:prstDash val="solid"/>
          </a:ln>
        </p:spPr>
        <p:txBody>
          <a:bodyPr/>
          <a:lstStyle/>
          <a:p>
            <a:endParaRPr lang="en-US"/>
          </a:p>
        </p:txBody>
      </p:sp>
      <p:sp>
        <p:nvSpPr>
          <p:cNvPr id="21" name="Text 18"/>
          <p:cNvSpPr/>
          <p:nvPr/>
        </p:nvSpPr>
        <p:spPr>
          <a:xfrm>
            <a:off x="8244840" y="365760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Backlog &amp; scrutiny</a:t>
            </a:r>
            <a:endParaRPr lang="en-US" sz="1400" dirty="0"/>
          </a:p>
        </p:txBody>
      </p:sp>
      <p:sp>
        <p:nvSpPr>
          <p:cNvPr id="22" name="Text 19"/>
          <p:cNvSpPr/>
          <p:nvPr/>
        </p:nvSpPr>
        <p:spPr>
          <a:xfrm>
            <a:off x="8244840" y="4178808"/>
            <a:ext cx="3294888" cy="88696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A large OCR case backlog means matters can surface long after the events (and perhaps with a new administration).</a:t>
            </a:r>
            <a:endParaRPr lang="en-US" sz="1100" dirty="0"/>
          </a:p>
        </p:txBody>
      </p:sp>
      <p:sp>
        <p:nvSpPr>
          <p:cNvPr id="23" name="Text 20"/>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24" name="Text 21"/>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7365D"/>
        </a:solid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502920" y="457200"/>
            <a:ext cx="1737360" cy="743360"/>
          </a:xfrm>
          <a:prstGeom prst="rect">
            <a:avLst/>
          </a:prstGeom>
        </p:spPr>
      </p:pic>
      <p:sp>
        <p:nvSpPr>
          <p:cNvPr id="3" name="Shape 0"/>
          <p:cNvSpPr/>
          <p:nvPr/>
        </p:nvSpPr>
        <p:spPr>
          <a:xfrm>
            <a:off x="548640" y="2743200"/>
            <a:ext cx="1097280" cy="1097280"/>
          </a:xfrm>
          <a:prstGeom prst="ellipse">
            <a:avLst/>
          </a:prstGeom>
          <a:solidFill>
            <a:srgbClr val="FFFFFF"/>
          </a:solidFill>
          <a:ln/>
        </p:spPr>
        <p:txBody>
          <a:bodyPr/>
          <a:lstStyle/>
          <a:p>
            <a:endParaRPr lang="en-US"/>
          </a:p>
        </p:txBody>
      </p:sp>
      <p:sp>
        <p:nvSpPr>
          <p:cNvPr id="4" name="Text 1"/>
          <p:cNvSpPr/>
          <p:nvPr/>
        </p:nvSpPr>
        <p:spPr>
          <a:xfrm>
            <a:off x="548640" y="2743200"/>
            <a:ext cx="1097280" cy="1097280"/>
          </a:xfrm>
          <a:prstGeom prst="rect">
            <a:avLst/>
          </a:prstGeom>
          <a:noFill/>
          <a:ln/>
        </p:spPr>
        <p:txBody>
          <a:bodyPr wrap="square" rtlCol="0" anchor="ctr"/>
          <a:lstStyle/>
          <a:p>
            <a:pPr marL="0" indent="0" algn="ctr">
              <a:buNone/>
            </a:pPr>
            <a:r>
              <a:rPr lang="en-US" sz="3000" b="1" dirty="0">
                <a:solidFill>
                  <a:srgbClr val="17365D"/>
                </a:solidFill>
                <a:latin typeface="Cambria" pitchFamily="34" charset="0"/>
                <a:ea typeface="Cambria" pitchFamily="34" charset="-122"/>
                <a:cs typeface="Cambria" pitchFamily="34" charset="-120"/>
              </a:rPr>
              <a:t>2</a:t>
            </a:r>
            <a:endParaRPr lang="en-US" sz="3000" dirty="0"/>
          </a:p>
        </p:txBody>
      </p:sp>
      <p:sp>
        <p:nvSpPr>
          <p:cNvPr id="5" name="Text 2"/>
          <p:cNvSpPr/>
          <p:nvPr/>
        </p:nvSpPr>
        <p:spPr>
          <a:xfrm>
            <a:off x="1874520" y="2743200"/>
            <a:ext cx="9692640" cy="365760"/>
          </a:xfrm>
          <a:prstGeom prst="rect">
            <a:avLst/>
          </a:prstGeom>
          <a:noFill/>
          <a:ln/>
        </p:spPr>
        <p:txBody>
          <a:bodyPr wrap="square" rtlCol="0" anchor="ctr"/>
          <a:lstStyle/>
          <a:p>
            <a:pPr marL="0" indent="0">
              <a:buNone/>
            </a:pPr>
            <a:r>
              <a:rPr lang="en-US" sz="1600" b="1" kern="0" spc="200" dirty="0">
                <a:solidFill>
                  <a:srgbClr val="AEC3DE"/>
                </a:solidFill>
                <a:latin typeface="Calibri" pitchFamily="34" charset="0"/>
                <a:ea typeface="Calibri" pitchFamily="34" charset="-122"/>
                <a:cs typeface="Calibri" pitchFamily="34" charset="-120"/>
              </a:rPr>
              <a:t>BEYOND TITLE IX</a:t>
            </a:r>
            <a:endParaRPr lang="en-US" sz="1400" dirty="0"/>
          </a:p>
        </p:txBody>
      </p:sp>
      <p:sp>
        <p:nvSpPr>
          <p:cNvPr id="6" name="Text 3"/>
          <p:cNvSpPr/>
          <p:nvPr/>
        </p:nvSpPr>
        <p:spPr>
          <a:xfrm>
            <a:off x="1828800" y="3108960"/>
            <a:ext cx="9875520" cy="109728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One framework for all civil rights work</a:t>
            </a:r>
            <a:endParaRPr lang="en-US" sz="3400" dirty="0"/>
          </a:p>
        </p:txBody>
      </p:sp>
      <p:sp>
        <p:nvSpPr>
          <p:cNvPr id="7" name="Text 4"/>
          <p:cNvSpPr/>
          <p:nvPr/>
        </p:nvSpPr>
        <p:spPr>
          <a:xfrm>
            <a:off x="1874520" y="4261104"/>
            <a:ext cx="9509760" cy="822960"/>
          </a:xfrm>
          <a:prstGeom prst="rect">
            <a:avLst/>
          </a:prstGeom>
          <a:noFill/>
          <a:ln/>
        </p:spPr>
        <p:txBody>
          <a:bodyPr wrap="square" rtlCol="0" anchor="ctr"/>
          <a:lstStyle/>
          <a:p>
            <a:pPr marL="0" indent="0">
              <a:buNone/>
            </a:pPr>
            <a:r>
              <a:rPr lang="en-US" sz="1700" i="1" dirty="0">
                <a:solidFill>
                  <a:srgbClr val="CADCF0"/>
                </a:solidFill>
                <a:latin typeface="Calibri" pitchFamily="34" charset="0"/>
                <a:ea typeface="Calibri" pitchFamily="34" charset="-122"/>
                <a:cs typeface="Calibri" pitchFamily="34" charset="-120"/>
              </a:rPr>
              <a:t>Different statutes, one compliance architecture — and the same skills we'll practice today.</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BEYOND TITLE IX</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The big idea for this session</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48640" y="1600200"/>
            <a:ext cx="11064240" cy="3794760"/>
          </a:xfrm>
          <a:prstGeom prst="rect">
            <a:avLst/>
          </a:prstGeom>
          <a:noFill/>
          <a:ln/>
        </p:spPr>
        <p:txBody>
          <a:bodyPr wrap="square" lIns="0" tIns="0" rIns="0" bIns="0" rtlCol="0" anchor="t"/>
          <a:lstStyle/>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Every civil-rights statute shares one compliance spine.  </a:t>
            </a:r>
            <a:r>
              <a:rPr lang="en-US" sz="2400" i="1" dirty="0">
                <a:solidFill>
                  <a:srgbClr val="63748A"/>
                </a:solidFill>
                <a:latin typeface="Calibri" pitchFamily="34" charset="0"/>
                <a:ea typeface="Calibri" pitchFamily="34" charset="-122"/>
                <a:cs typeface="Calibri" pitchFamily="34" charset="-120"/>
              </a:rPr>
              <a:t>Notice, assessment, interim support, a fair investigation, a reasoned decision, remedies, and no retaliation.</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The differences are in the dials, not the architecture.  </a:t>
            </a:r>
            <a:r>
              <a:rPr lang="en-US" sz="2400" i="1" dirty="0">
                <a:solidFill>
                  <a:srgbClr val="63748A"/>
                </a:solidFill>
                <a:latin typeface="Calibri" pitchFamily="34" charset="0"/>
                <a:ea typeface="Calibri" pitchFamily="34" charset="-122"/>
                <a:cs typeface="Calibri" pitchFamily="34" charset="-120"/>
              </a:rPr>
              <a:t>Definitions, covered parties, specific procedures, and timelines vary — the backbone does not.</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So the Title IX skills you'll practice today transfer.  </a:t>
            </a:r>
            <a:r>
              <a:rPr lang="en-US" sz="2400" i="1" dirty="0">
                <a:solidFill>
                  <a:srgbClr val="63748A"/>
                </a:solidFill>
                <a:latin typeface="Calibri" pitchFamily="34" charset="0"/>
                <a:ea typeface="Calibri" pitchFamily="34" charset="-122"/>
                <a:cs typeface="Calibri" pitchFamily="34" charset="-120"/>
              </a:rPr>
              <a:t>Scoping, evidence preservation, neutral interviewing, credibility, fair process, and documentation work everywhere.</a:t>
            </a:r>
            <a:endParaRPr lang="en-US" sz="2400" dirty="0"/>
          </a:p>
        </p:txBody>
      </p:sp>
      <p:sp>
        <p:nvSpPr>
          <p:cNvPr id="6" name="Shape 3"/>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7" name="Text 4"/>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Watch for this all day:  </a:t>
            </a:r>
            <a:r>
              <a:rPr lang="en-US" sz="1500" dirty="0">
                <a:solidFill>
                  <a:srgbClr val="FFFFFF"/>
                </a:solidFill>
                <a:latin typeface="Calibri" pitchFamily="34" charset="0"/>
                <a:ea typeface="Calibri" pitchFamily="34" charset="-122"/>
                <a:cs typeface="Calibri" pitchFamily="34" charset="-120"/>
              </a:rPr>
              <a:t>Every time we do something well on the Ana &amp; Jordan case, ask — where else on my campus does this exact skill apply?</a:t>
            </a:r>
            <a:endParaRPr lang="en-US" sz="1300" dirty="0"/>
          </a:p>
        </p:txBody>
      </p:sp>
      <p:sp>
        <p:nvSpPr>
          <p:cNvPr id="8" name="Text 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9" name="Text 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THE LANDSCAPE</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The frameworks that share your desk</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3624072" cy="1783080"/>
          </a:xfrm>
          <a:prstGeom prst="roundRect">
            <a:avLst>
              <a:gd name="adj" fmla="val 3590"/>
            </a:avLst>
          </a:prstGeom>
          <a:solidFill>
            <a:srgbClr val="EEF2F7"/>
          </a:solidFill>
          <a:ln w="12700">
            <a:solidFill>
              <a:srgbClr val="E2E9F1"/>
            </a:solidFill>
            <a:prstDash val="solid"/>
          </a:ln>
        </p:spPr>
        <p:txBody>
          <a:bodyPr/>
          <a:lstStyle/>
          <a:p>
            <a:endParaRPr lang="en-US"/>
          </a:p>
        </p:txBody>
      </p:sp>
      <p:sp>
        <p:nvSpPr>
          <p:cNvPr id="6" name="Text 3"/>
          <p:cNvSpPr/>
          <p:nvPr/>
        </p:nvSpPr>
        <p:spPr>
          <a:xfrm>
            <a:off x="667512" y="178308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Title IX</a:t>
            </a:r>
            <a:endParaRPr lang="en-US" sz="1400" dirty="0"/>
          </a:p>
        </p:txBody>
      </p:sp>
      <p:sp>
        <p:nvSpPr>
          <p:cNvPr id="7" name="Text 4"/>
          <p:cNvSpPr/>
          <p:nvPr/>
        </p:nvSpPr>
        <p:spPr>
          <a:xfrm>
            <a:off x="667512" y="2304288"/>
            <a:ext cx="3294888" cy="97840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Sex discrimination in education programs and activities.</a:t>
            </a:r>
            <a:endParaRPr lang="en-US" sz="1150" dirty="0"/>
          </a:p>
        </p:txBody>
      </p:sp>
      <p:sp>
        <p:nvSpPr>
          <p:cNvPr id="8" name="Shape 5"/>
          <p:cNvSpPr/>
          <p:nvPr/>
        </p:nvSpPr>
        <p:spPr>
          <a:xfrm>
            <a:off x="4291584" y="1645920"/>
            <a:ext cx="3624072" cy="1783080"/>
          </a:xfrm>
          <a:prstGeom prst="roundRect">
            <a:avLst>
              <a:gd name="adj" fmla="val 3590"/>
            </a:avLst>
          </a:prstGeom>
          <a:solidFill>
            <a:srgbClr val="EEF2F7"/>
          </a:solidFill>
          <a:ln w="12700">
            <a:solidFill>
              <a:srgbClr val="E2E9F1"/>
            </a:solidFill>
            <a:prstDash val="solid"/>
          </a:ln>
        </p:spPr>
        <p:txBody>
          <a:bodyPr/>
          <a:lstStyle/>
          <a:p>
            <a:endParaRPr lang="en-US"/>
          </a:p>
        </p:txBody>
      </p:sp>
      <p:sp>
        <p:nvSpPr>
          <p:cNvPr id="9" name="Text 6"/>
          <p:cNvSpPr/>
          <p:nvPr/>
        </p:nvSpPr>
        <p:spPr>
          <a:xfrm>
            <a:off x="4456176" y="178308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Title VI</a:t>
            </a:r>
            <a:endParaRPr lang="en-US" sz="1400" dirty="0"/>
          </a:p>
        </p:txBody>
      </p:sp>
      <p:sp>
        <p:nvSpPr>
          <p:cNvPr id="10" name="Text 7"/>
          <p:cNvSpPr/>
          <p:nvPr/>
        </p:nvSpPr>
        <p:spPr>
          <a:xfrm>
            <a:off x="4456176" y="2304288"/>
            <a:ext cx="3294888" cy="97840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Race, color, national origin — including shared-ancestry harassment (e.g., antisemitism, Islamophobia).</a:t>
            </a:r>
            <a:endParaRPr lang="en-US" sz="1150" dirty="0"/>
          </a:p>
        </p:txBody>
      </p:sp>
      <p:sp>
        <p:nvSpPr>
          <p:cNvPr id="11" name="Shape 8"/>
          <p:cNvSpPr/>
          <p:nvPr/>
        </p:nvSpPr>
        <p:spPr>
          <a:xfrm>
            <a:off x="8080248" y="1645920"/>
            <a:ext cx="3624072" cy="1783080"/>
          </a:xfrm>
          <a:prstGeom prst="roundRect">
            <a:avLst>
              <a:gd name="adj" fmla="val 3590"/>
            </a:avLst>
          </a:prstGeom>
          <a:solidFill>
            <a:srgbClr val="EEF2F7"/>
          </a:solidFill>
          <a:ln w="12700">
            <a:solidFill>
              <a:srgbClr val="E2E9F1"/>
            </a:solidFill>
            <a:prstDash val="solid"/>
          </a:ln>
        </p:spPr>
        <p:txBody>
          <a:bodyPr/>
          <a:lstStyle/>
          <a:p>
            <a:endParaRPr lang="en-US"/>
          </a:p>
        </p:txBody>
      </p:sp>
      <p:sp>
        <p:nvSpPr>
          <p:cNvPr id="12" name="Text 9"/>
          <p:cNvSpPr/>
          <p:nvPr/>
        </p:nvSpPr>
        <p:spPr>
          <a:xfrm>
            <a:off x="8244840" y="178308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Section 504 / ADA</a:t>
            </a:r>
            <a:endParaRPr lang="en-US" sz="1400" dirty="0"/>
          </a:p>
        </p:txBody>
      </p:sp>
      <p:sp>
        <p:nvSpPr>
          <p:cNvPr id="13" name="Text 10"/>
          <p:cNvSpPr/>
          <p:nvPr/>
        </p:nvSpPr>
        <p:spPr>
          <a:xfrm>
            <a:off x="8244840" y="2304288"/>
            <a:ext cx="3294888" cy="97840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Disability discrimination, access, and reasonable modifications — including within your process.</a:t>
            </a:r>
            <a:endParaRPr lang="en-US" sz="1150" dirty="0"/>
          </a:p>
        </p:txBody>
      </p:sp>
      <p:sp>
        <p:nvSpPr>
          <p:cNvPr id="14" name="Shape 11"/>
          <p:cNvSpPr/>
          <p:nvPr/>
        </p:nvSpPr>
        <p:spPr>
          <a:xfrm>
            <a:off x="502920" y="3611880"/>
            <a:ext cx="3624072" cy="1783080"/>
          </a:xfrm>
          <a:prstGeom prst="roundRect">
            <a:avLst>
              <a:gd name="adj" fmla="val 3590"/>
            </a:avLst>
          </a:prstGeom>
          <a:solidFill>
            <a:srgbClr val="EEF2F7"/>
          </a:solidFill>
          <a:ln w="12700">
            <a:solidFill>
              <a:srgbClr val="E2E9F1"/>
            </a:solidFill>
            <a:prstDash val="solid"/>
          </a:ln>
        </p:spPr>
        <p:txBody>
          <a:bodyPr/>
          <a:lstStyle/>
          <a:p>
            <a:endParaRPr lang="en-US"/>
          </a:p>
        </p:txBody>
      </p:sp>
      <p:sp>
        <p:nvSpPr>
          <p:cNvPr id="15" name="Text 12"/>
          <p:cNvSpPr/>
          <p:nvPr/>
        </p:nvSpPr>
        <p:spPr>
          <a:xfrm>
            <a:off x="667512" y="374904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Title VII</a:t>
            </a:r>
            <a:endParaRPr lang="en-US" sz="1400" dirty="0"/>
          </a:p>
        </p:txBody>
      </p:sp>
      <p:sp>
        <p:nvSpPr>
          <p:cNvPr id="16" name="Text 13"/>
          <p:cNvSpPr/>
          <p:nvPr/>
        </p:nvSpPr>
        <p:spPr>
          <a:xfrm>
            <a:off x="667512" y="4270248"/>
            <a:ext cx="3294888" cy="97840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Employment discrimination and harassment involving staff and faculty.</a:t>
            </a:r>
            <a:endParaRPr lang="en-US" sz="1150" dirty="0"/>
          </a:p>
        </p:txBody>
      </p:sp>
      <p:sp>
        <p:nvSpPr>
          <p:cNvPr id="17" name="Shape 14"/>
          <p:cNvSpPr/>
          <p:nvPr/>
        </p:nvSpPr>
        <p:spPr>
          <a:xfrm>
            <a:off x="4291584" y="3611880"/>
            <a:ext cx="3624072" cy="1783080"/>
          </a:xfrm>
          <a:prstGeom prst="roundRect">
            <a:avLst>
              <a:gd name="adj" fmla="val 3590"/>
            </a:avLst>
          </a:prstGeom>
          <a:solidFill>
            <a:srgbClr val="EEF2F7"/>
          </a:solidFill>
          <a:ln w="12700">
            <a:solidFill>
              <a:srgbClr val="E2E9F1"/>
            </a:solidFill>
            <a:prstDash val="solid"/>
          </a:ln>
        </p:spPr>
        <p:txBody>
          <a:bodyPr/>
          <a:lstStyle/>
          <a:p>
            <a:endParaRPr lang="en-US"/>
          </a:p>
        </p:txBody>
      </p:sp>
      <p:sp>
        <p:nvSpPr>
          <p:cNvPr id="18" name="Text 15"/>
          <p:cNvSpPr/>
          <p:nvPr/>
        </p:nvSpPr>
        <p:spPr>
          <a:xfrm>
            <a:off x="4456176" y="374904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Retaliation</a:t>
            </a:r>
            <a:endParaRPr lang="en-US" sz="1400" dirty="0"/>
          </a:p>
        </p:txBody>
      </p:sp>
      <p:sp>
        <p:nvSpPr>
          <p:cNvPr id="19" name="Text 16"/>
          <p:cNvSpPr/>
          <p:nvPr/>
        </p:nvSpPr>
        <p:spPr>
          <a:xfrm>
            <a:off x="4456176" y="4270248"/>
            <a:ext cx="3294888" cy="97840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Prohibited across every statute — and often the claim that outlives the original one.</a:t>
            </a:r>
            <a:endParaRPr lang="en-US" sz="1150" dirty="0"/>
          </a:p>
        </p:txBody>
      </p:sp>
      <p:sp>
        <p:nvSpPr>
          <p:cNvPr id="20" name="Shape 17"/>
          <p:cNvSpPr/>
          <p:nvPr/>
        </p:nvSpPr>
        <p:spPr>
          <a:xfrm>
            <a:off x="8080248" y="3611880"/>
            <a:ext cx="3624072" cy="1783080"/>
          </a:xfrm>
          <a:prstGeom prst="roundRect">
            <a:avLst>
              <a:gd name="adj" fmla="val 3590"/>
            </a:avLst>
          </a:prstGeom>
          <a:solidFill>
            <a:srgbClr val="EEF2F7"/>
          </a:solidFill>
          <a:ln w="12700">
            <a:solidFill>
              <a:srgbClr val="E2E9F1"/>
            </a:solidFill>
            <a:prstDash val="solid"/>
          </a:ln>
        </p:spPr>
        <p:txBody>
          <a:bodyPr/>
          <a:lstStyle/>
          <a:p>
            <a:endParaRPr lang="en-US"/>
          </a:p>
        </p:txBody>
      </p:sp>
      <p:sp>
        <p:nvSpPr>
          <p:cNvPr id="21" name="Text 18"/>
          <p:cNvSpPr/>
          <p:nvPr/>
        </p:nvSpPr>
        <p:spPr>
          <a:xfrm>
            <a:off x="8244840" y="3749040"/>
            <a:ext cx="3294888"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First Amendment</a:t>
            </a:r>
            <a:endParaRPr lang="en-US" sz="1400" dirty="0"/>
          </a:p>
        </p:txBody>
      </p:sp>
      <p:sp>
        <p:nvSpPr>
          <p:cNvPr id="22" name="Text 19"/>
          <p:cNvSpPr/>
          <p:nvPr/>
        </p:nvSpPr>
        <p:spPr>
          <a:xfrm>
            <a:off x="8229600" y="4098912"/>
            <a:ext cx="3294888" cy="97840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At public institutions, speech and academic-freedom limits on how you regulate conduct. Private institutions may adopt First Amendment principles by policy.</a:t>
            </a:r>
            <a:endParaRPr lang="en-US" sz="1150" dirty="0"/>
          </a:p>
        </p:txBody>
      </p:sp>
      <p:sp>
        <p:nvSpPr>
          <p:cNvPr id="23" name="Shape 20"/>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24" name="Text 21"/>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One front door:  </a:t>
            </a:r>
            <a:r>
              <a:rPr lang="en-US" sz="1500" dirty="0">
                <a:solidFill>
                  <a:srgbClr val="FFFFFF"/>
                </a:solidFill>
                <a:latin typeface="Calibri" pitchFamily="34" charset="0"/>
                <a:ea typeface="Calibri" pitchFamily="34" charset="-122"/>
                <a:cs typeface="Calibri" pitchFamily="34" charset="-120"/>
              </a:rPr>
              <a:t>Same intake, different legal engines. Spotting which engine is running is the first skill — and it's the same skill for all of them.</a:t>
            </a:r>
            <a:endParaRPr lang="en-US" sz="1300" dirty="0"/>
          </a:p>
        </p:txBody>
      </p:sp>
      <p:sp>
        <p:nvSpPr>
          <p:cNvPr id="25" name="Text 22"/>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26" name="Text 23"/>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THE ARCHITECTURE</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The universal compliance spine</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02920" y="1481328"/>
            <a:ext cx="11155680" cy="457200"/>
          </a:xfrm>
          <a:prstGeom prst="rect">
            <a:avLst/>
          </a:prstGeom>
          <a:noFill/>
          <a:ln/>
        </p:spPr>
        <p:txBody>
          <a:bodyPr wrap="square" rtlCol="0" anchor="ctr"/>
          <a:lstStyle/>
          <a:p>
            <a:pPr marL="0" indent="0">
              <a:buNone/>
            </a:pPr>
            <a:r>
              <a:rPr lang="en-US" sz="1500" i="1" dirty="0">
                <a:solidFill>
                  <a:srgbClr val="4A6D93"/>
                </a:solidFill>
                <a:latin typeface="Calibri" pitchFamily="34" charset="0"/>
                <a:ea typeface="Calibri" pitchFamily="34" charset="-122"/>
                <a:cs typeface="Calibri" pitchFamily="34" charset="-120"/>
              </a:rPr>
              <a:t>One backbone for every civil-rights matter — master it once. Running through every step: nondiscrimination, no retaliation, and documentation.</a:t>
            </a:r>
            <a:endParaRPr lang="en-US" sz="1300" dirty="0"/>
          </a:p>
        </p:txBody>
      </p:sp>
      <p:sp>
        <p:nvSpPr>
          <p:cNvPr id="6" name="Shape 3"/>
          <p:cNvSpPr/>
          <p:nvPr/>
        </p:nvSpPr>
        <p:spPr>
          <a:xfrm>
            <a:off x="502920" y="2011680"/>
            <a:ext cx="11201400" cy="548640"/>
          </a:xfrm>
          <a:prstGeom prst="roundRect">
            <a:avLst>
              <a:gd name="adj" fmla="val 11667"/>
            </a:avLst>
          </a:prstGeom>
          <a:solidFill>
            <a:srgbClr val="E7EDF4"/>
          </a:solidFill>
          <a:ln w="12700">
            <a:solidFill>
              <a:srgbClr val="E2E9F1"/>
            </a:solidFill>
            <a:prstDash val="solid"/>
          </a:ln>
        </p:spPr>
        <p:txBody>
          <a:bodyPr/>
          <a:lstStyle/>
          <a:p>
            <a:endParaRPr lang="en-US"/>
          </a:p>
        </p:txBody>
      </p:sp>
      <p:sp>
        <p:nvSpPr>
          <p:cNvPr id="7" name="Shape 4"/>
          <p:cNvSpPr/>
          <p:nvPr/>
        </p:nvSpPr>
        <p:spPr>
          <a:xfrm>
            <a:off x="685800" y="2034540"/>
            <a:ext cx="502920" cy="502920"/>
          </a:xfrm>
          <a:prstGeom prst="ellipse">
            <a:avLst/>
          </a:prstGeom>
          <a:solidFill>
            <a:srgbClr val="17365D"/>
          </a:solidFill>
          <a:ln/>
        </p:spPr>
        <p:txBody>
          <a:bodyPr/>
          <a:lstStyle/>
          <a:p>
            <a:endParaRPr lang="en-US"/>
          </a:p>
        </p:txBody>
      </p:sp>
      <p:sp>
        <p:nvSpPr>
          <p:cNvPr id="8" name="Text 5"/>
          <p:cNvSpPr/>
          <p:nvPr/>
        </p:nvSpPr>
        <p:spPr>
          <a:xfrm>
            <a:off x="685800" y="2034540"/>
            <a:ext cx="502920" cy="50292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500" dirty="0"/>
          </a:p>
        </p:txBody>
      </p:sp>
      <p:sp>
        <p:nvSpPr>
          <p:cNvPr id="9" name="Text 6"/>
          <p:cNvSpPr/>
          <p:nvPr/>
        </p:nvSpPr>
        <p:spPr>
          <a:xfrm>
            <a:off x="1371600" y="2057400"/>
            <a:ext cx="10058400" cy="274320"/>
          </a:xfrm>
          <a:prstGeom prst="rect">
            <a:avLst/>
          </a:prstGeom>
          <a:noFill/>
          <a:ln/>
        </p:spPr>
        <p:txBody>
          <a:bodyPr wrap="square" rtlCol="0" anchor="ctr"/>
          <a:lstStyle/>
          <a:p>
            <a:pPr marL="0" indent="0">
              <a:buNone/>
            </a:pPr>
            <a:r>
              <a:rPr lang="en-US" sz="1600" b="1" dirty="0">
                <a:solidFill>
                  <a:srgbClr val="17365D"/>
                </a:solidFill>
                <a:latin typeface="Cambria" pitchFamily="34" charset="0"/>
                <a:ea typeface="Cambria" pitchFamily="34" charset="-122"/>
                <a:cs typeface="Cambria" pitchFamily="34" charset="-120"/>
              </a:rPr>
              <a:t>Policy &amp; training</a:t>
            </a:r>
            <a:endParaRPr lang="en-US" sz="1400" dirty="0"/>
          </a:p>
        </p:txBody>
      </p:sp>
      <p:sp>
        <p:nvSpPr>
          <p:cNvPr id="10" name="Text 7"/>
          <p:cNvSpPr/>
          <p:nvPr/>
        </p:nvSpPr>
        <p:spPr>
          <a:xfrm>
            <a:off x="1371600" y="2375611"/>
            <a:ext cx="10149840" cy="157277"/>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The foundation for everything that follows — a clear policy and trained people who know their roles.</a:t>
            </a:r>
            <a:endParaRPr lang="en-US" sz="1100" dirty="0"/>
          </a:p>
        </p:txBody>
      </p:sp>
      <p:sp>
        <p:nvSpPr>
          <p:cNvPr id="11" name="Shape 8"/>
          <p:cNvSpPr/>
          <p:nvPr/>
        </p:nvSpPr>
        <p:spPr>
          <a:xfrm>
            <a:off x="502920" y="2688336"/>
            <a:ext cx="11201400" cy="548640"/>
          </a:xfrm>
          <a:prstGeom prst="roundRect">
            <a:avLst>
              <a:gd name="adj" fmla="val 11667"/>
            </a:avLst>
          </a:prstGeom>
          <a:solidFill>
            <a:srgbClr val="EEF2F7"/>
          </a:solidFill>
          <a:ln w="12700">
            <a:solidFill>
              <a:srgbClr val="E2E9F1"/>
            </a:solidFill>
            <a:prstDash val="solid"/>
          </a:ln>
        </p:spPr>
        <p:txBody>
          <a:bodyPr/>
          <a:lstStyle/>
          <a:p>
            <a:endParaRPr lang="en-US"/>
          </a:p>
        </p:txBody>
      </p:sp>
      <p:sp>
        <p:nvSpPr>
          <p:cNvPr id="12" name="Shape 9"/>
          <p:cNvSpPr/>
          <p:nvPr/>
        </p:nvSpPr>
        <p:spPr>
          <a:xfrm>
            <a:off x="685800" y="2711196"/>
            <a:ext cx="502920" cy="502920"/>
          </a:xfrm>
          <a:prstGeom prst="ellipse">
            <a:avLst/>
          </a:prstGeom>
          <a:solidFill>
            <a:srgbClr val="17365D"/>
          </a:solidFill>
          <a:ln/>
        </p:spPr>
        <p:txBody>
          <a:bodyPr/>
          <a:lstStyle/>
          <a:p>
            <a:endParaRPr lang="en-US"/>
          </a:p>
        </p:txBody>
      </p:sp>
      <p:sp>
        <p:nvSpPr>
          <p:cNvPr id="13" name="Text 10"/>
          <p:cNvSpPr/>
          <p:nvPr/>
        </p:nvSpPr>
        <p:spPr>
          <a:xfrm>
            <a:off x="685800" y="2711196"/>
            <a:ext cx="502920" cy="50292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500" dirty="0"/>
          </a:p>
        </p:txBody>
      </p:sp>
      <p:sp>
        <p:nvSpPr>
          <p:cNvPr id="14" name="Text 11"/>
          <p:cNvSpPr/>
          <p:nvPr/>
        </p:nvSpPr>
        <p:spPr>
          <a:xfrm>
            <a:off x="1371600" y="2734056"/>
            <a:ext cx="10058400" cy="274320"/>
          </a:xfrm>
          <a:prstGeom prst="rect">
            <a:avLst/>
          </a:prstGeom>
          <a:noFill/>
          <a:ln/>
        </p:spPr>
        <p:txBody>
          <a:bodyPr wrap="square" rtlCol="0" anchor="ctr"/>
          <a:lstStyle/>
          <a:p>
            <a:pPr marL="0" indent="0">
              <a:buNone/>
            </a:pPr>
            <a:r>
              <a:rPr lang="en-US" sz="1600" b="1" dirty="0">
                <a:solidFill>
                  <a:srgbClr val="17365D"/>
                </a:solidFill>
                <a:latin typeface="Cambria" pitchFamily="34" charset="0"/>
                <a:ea typeface="Cambria" pitchFamily="34" charset="-122"/>
                <a:cs typeface="Cambria" pitchFamily="34" charset="-120"/>
              </a:rPr>
              <a:t>Notice &amp; intake</a:t>
            </a:r>
            <a:endParaRPr lang="en-US" sz="1400" dirty="0"/>
          </a:p>
        </p:txBody>
      </p:sp>
      <p:sp>
        <p:nvSpPr>
          <p:cNvPr id="15" name="Text 12"/>
          <p:cNvSpPr/>
          <p:nvPr/>
        </p:nvSpPr>
        <p:spPr>
          <a:xfrm>
            <a:off x="1371600" y="3052267"/>
            <a:ext cx="10149840" cy="157277"/>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Someone with authority learns of possible discrimination; you receive, support, and record.</a:t>
            </a:r>
            <a:endParaRPr lang="en-US" sz="1100" dirty="0"/>
          </a:p>
        </p:txBody>
      </p:sp>
      <p:sp>
        <p:nvSpPr>
          <p:cNvPr id="16" name="Shape 13"/>
          <p:cNvSpPr/>
          <p:nvPr/>
        </p:nvSpPr>
        <p:spPr>
          <a:xfrm>
            <a:off x="502920" y="3364992"/>
            <a:ext cx="11201400" cy="548640"/>
          </a:xfrm>
          <a:prstGeom prst="roundRect">
            <a:avLst>
              <a:gd name="adj" fmla="val 11667"/>
            </a:avLst>
          </a:prstGeom>
          <a:solidFill>
            <a:srgbClr val="E7EDF4"/>
          </a:solidFill>
          <a:ln w="12700">
            <a:solidFill>
              <a:srgbClr val="E2E9F1"/>
            </a:solidFill>
            <a:prstDash val="solid"/>
          </a:ln>
        </p:spPr>
        <p:txBody>
          <a:bodyPr/>
          <a:lstStyle/>
          <a:p>
            <a:endParaRPr lang="en-US"/>
          </a:p>
        </p:txBody>
      </p:sp>
      <p:sp>
        <p:nvSpPr>
          <p:cNvPr id="17" name="Shape 14"/>
          <p:cNvSpPr/>
          <p:nvPr/>
        </p:nvSpPr>
        <p:spPr>
          <a:xfrm>
            <a:off x="685800" y="3387852"/>
            <a:ext cx="502920" cy="502920"/>
          </a:xfrm>
          <a:prstGeom prst="ellipse">
            <a:avLst/>
          </a:prstGeom>
          <a:solidFill>
            <a:srgbClr val="17365D"/>
          </a:solidFill>
          <a:ln/>
        </p:spPr>
        <p:txBody>
          <a:bodyPr/>
          <a:lstStyle/>
          <a:p>
            <a:endParaRPr lang="en-US"/>
          </a:p>
        </p:txBody>
      </p:sp>
      <p:sp>
        <p:nvSpPr>
          <p:cNvPr id="18" name="Text 15"/>
          <p:cNvSpPr/>
          <p:nvPr/>
        </p:nvSpPr>
        <p:spPr>
          <a:xfrm>
            <a:off x="685800" y="3387852"/>
            <a:ext cx="502920" cy="50292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500" dirty="0"/>
          </a:p>
        </p:txBody>
      </p:sp>
      <p:sp>
        <p:nvSpPr>
          <p:cNvPr id="19" name="Text 16"/>
          <p:cNvSpPr/>
          <p:nvPr/>
        </p:nvSpPr>
        <p:spPr>
          <a:xfrm>
            <a:off x="1371600" y="3410712"/>
            <a:ext cx="10058400" cy="274320"/>
          </a:xfrm>
          <a:prstGeom prst="rect">
            <a:avLst/>
          </a:prstGeom>
          <a:noFill/>
          <a:ln/>
        </p:spPr>
        <p:txBody>
          <a:bodyPr wrap="square" rtlCol="0" anchor="ctr"/>
          <a:lstStyle/>
          <a:p>
            <a:pPr marL="0" indent="0">
              <a:buNone/>
            </a:pPr>
            <a:r>
              <a:rPr lang="en-US" sz="1600" b="1" dirty="0">
                <a:solidFill>
                  <a:srgbClr val="17365D"/>
                </a:solidFill>
                <a:latin typeface="Cambria" pitchFamily="34" charset="0"/>
                <a:ea typeface="Cambria" pitchFamily="34" charset="-122"/>
                <a:cs typeface="Cambria" pitchFamily="34" charset="-120"/>
              </a:rPr>
              <a:t>Assess &amp; scope</a:t>
            </a:r>
            <a:endParaRPr lang="en-US" sz="1400" dirty="0"/>
          </a:p>
        </p:txBody>
      </p:sp>
      <p:sp>
        <p:nvSpPr>
          <p:cNvPr id="20" name="Text 17"/>
          <p:cNvSpPr/>
          <p:nvPr/>
        </p:nvSpPr>
        <p:spPr>
          <a:xfrm>
            <a:off x="1371600" y="3728923"/>
            <a:ext cx="10149840" cy="157277"/>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Jurisdiction and which framework(s) apply; is there a hostile environment or adverse action?</a:t>
            </a:r>
            <a:endParaRPr lang="en-US" sz="1100" dirty="0"/>
          </a:p>
        </p:txBody>
      </p:sp>
      <p:sp>
        <p:nvSpPr>
          <p:cNvPr id="21" name="Shape 18"/>
          <p:cNvSpPr/>
          <p:nvPr/>
        </p:nvSpPr>
        <p:spPr>
          <a:xfrm>
            <a:off x="502920" y="4041648"/>
            <a:ext cx="11201400" cy="548640"/>
          </a:xfrm>
          <a:prstGeom prst="roundRect">
            <a:avLst>
              <a:gd name="adj" fmla="val 11667"/>
            </a:avLst>
          </a:prstGeom>
          <a:solidFill>
            <a:srgbClr val="EEF2F7"/>
          </a:solidFill>
          <a:ln w="12700">
            <a:solidFill>
              <a:srgbClr val="E2E9F1"/>
            </a:solidFill>
            <a:prstDash val="solid"/>
          </a:ln>
        </p:spPr>
        <p:txBody>
          <a:bodyPr/>
          <a:lstStyle/>
          <a:p>
            <a:endParaRPr lang="en-US"/>
          </a:p>
        </p:txBody>
      </p:sp>
      <p:sp>
        <p:nvSpPr>
          <p:cNvPr id="22" name="Shape 19"/>
          <p:cNvSpPr/>
          <p:nvPr/>
        </p:nvSpPr>
        <p:spPr>
          <a:xfrm>
            <a:off x="685800" y="4064508"/>
            <a:ext cx="502920" cy="502920"/>
          </a:xfrm>
          <a:prstGeom prst="ellipse">
            <a:avLst/>
          </a:prstGeom>
          <a:solidFill>
            <a:srgbClr val="17365D"/>
          </a:solidFill>
          <a:ln/>
        </p:spPr>
        <p:txBody>
          <a:bodyPr/>
          <a:lstStyle/>
          <a:p>
            <a:endParaRPr lang="en-US"/>
          </a:p>
        </p:txBody>
      </p:sp>
      <p:sp>
        <p:nvSpPr>
          <p:cNvPr id="23" name="Text 20"/>
          <p:cNvSpPr/>
          <p:nvPr/>
        </p:nvSpPr>
        <p:spPr>
          <a:xfrm>
            <a:off x="685800" y="4064508"/>
            <a:ext cx="502920" cy="50292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4</a:t>
            </a:r>
            <a:endParaRPr lang="en-US" sz="1500" dirty="0"/>
          </a:p>
        </p:txBody>
      </p:sp>
      <p:sp>
        <p:nvSpPr>
          <p:cNvPr id="24" name="Text 21"/>
          <p:cNvSpPr/>
          <p:nvPr/>
        </p:nvSpPr>
        <p:spPr>
          <a:xfrm>
            <a:off x="1371600" y="4087368"/>
            <a:ext cx="10058400" cy="274320"/>
          </a:xfrm>
          <a:prstGeom prst="rect">
            <a:avLst/>
          </a:prstGeom>
          <a:noFill/>
          <a:ln/>
        </p:spPr>
        <p:txBody>
          <a:bodyPr wrap="square" rtlCol="0" anchor="ctr"/>
          <a:lstStyle/>
          <a:p>
            <a:pPr marL="0" indent="0">
              <a:buNone/>
            </a:pPr>
            <a:r>
              <a:rPr lang="en-US" sz="1600" b="1" dirty="0">
                <a:solidFill>
                  <a:srgbClr val="17365D"/>
                </a:solidFill>
                <a:latin typeface="Cambria" pitchFamily="34" charset="0"/>
                <a:ea typeface="Cambria" pitchFamily="34" charset="-122"/>
                <a:cs typeface="Cambria" pitchFamily="34" charset="-120"/>
              </a:rPr>
              <a:t>Interim / supportive measures</a:t>
            </a:r>
            <a:endParaRPr lang="en-US" sz="1400" dirty="0"/>
          </a:p>
        </p:txBody>
      </p:sp>
      <p:sp>
        <p:nvSpPr>
          <p:cNvPr id="25" name="Text 22"/>
          <p:cNvSpPr/>
          <p:nvPr/>
        </p:nvSpPr>
        <p:spPr>
          <a:xfrm>
            <a:off x="1371600" y="4405579"/>
            <a:ext cx="10149840" cy="157277"/>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Protect access and safety now — independent of any finding.</a:t>
            </a:r>
            <a:endParaRPr lang="en-US" sz="1100" dirty="0"/>
          </a:p>
        </p:txBody>
      </p:sp>
      <p:sp>
        <p:nvSpPr>
          <p:cNvPr id="26" name="Shape 23"/>
          <p:cNvSpPr/>
          <p:nvPr/>
        </p:nvSpPr>
        <p:spPr>
          <a:xfrm>
            <a:off x="502920" y="4718304"/>
            <a:ext cx="11201400" cy="548640"/>
          </a:xfrm>
          <a:prstGeom prst="roundRect">
            <a:avLst>
              <a:gd name="adj" fmla="val 11667"/>
            </a:avLst>
          </a:prstGeom>
          <a:solidFill>
            <a:srgbClr val="E7EDF4"/>
          </a:solidFill>
          <a:ln w="12700">
            <a:solidFill>
              <a:srgbClr val="E2E9F1"/>
            </a:solidFill>
            <a:prstDash val="solid"/>
          </a:ln>
        </p:spPr>
        <p:txBody>
          <a:bodyPr/>
          <a:lstStyle/>
          <a:p>
            <a:endParaRPr lang="en-US"/>
          </a:p>
        </p:txBody>
      </p:sp>
      <p:sp>
        <p:nvSpPr>
          <p:cNvPr id="27" name="Shape 24"/>
          <p:cNvSpPr/>
          <p:nvPr/>
        </p:nvSpPr>
        <p:spPr>
          <a:xfrm>
            <a:off x="685800" y="4741164"/>
            <a:ext cx="502920" cy="502920"/>
          </a:xfrm>
          <a:prstGeom prst="ellipse">
            <a:avLst/>
          </a:prstGeom>
          <a:solidFill>
            <a:srgbClr val="17365D"/>
          </a:solidFill>
          <a:ln/>
        </p:spPr>
        <p:txBody>
          <a:bodyPr/>
          <a:lstStyle/>
          <a:p>
            <a:endParaRPr lang="en-US"/>
          </a:p>
        </p:txBody>
      </p:sp>
      <p:sp>
        <p:nvSpPr>
          <p:cNvPr id="28" name="Text 25"/>
          <p:cNvSpPr/>
          <p:nvPr/>
        </p:nvSpPr>
        <p:spPr>
          <a:xfrm>
            <a:off x="685800" y="4741164"/>
            <a:ext cx="502920" cy="50292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5</a:t>
            </a:r>
            <a:endParaRPr lang="en-US" sz="1500" dirty="0"/>
          </a:p>
        </p:txBody>
      </p:sp>
      <p:sp>
        <p:nvSpPr>
          <p:cNvPr id="29" name="Text 26"/>
          <p:cNvSpPr/>
          <p:nvPr/>
        </p:nvSpPr>
        <p:spPr>
          <a:xfrm>
            <a:off x="1371600" y="4764024"/>
            <a:ext cx="10058400" cy="274320"/>
          </a:xfrm>
          <a:prstGeom prst="rect">
            <a:avLst/>
          </a:prstGeom>
          <a:noFill/>
          <a:ln/>
        </p:spPr>
        <p:txBody>
          <a:bodyPr wrap="square" rtlCol="0" anchor="ctr"/>
          <a:lstStyle/>
          <a:p>
            <a:pPr marL="0" indent="0">
              <a:buNone/>
            </a:pPr>
            <a:r>
              <a:rPr lang="en-US" sz="1600" b="1" dirty="0">
                <a:solidFill>
                  <a:srgbClr val="17365D"/>
                </a:solidFill>
                <a:latin typeface="Cambria" pitchFamily="34" charset="0"/>
                <a:ea typeface="Cambria" pitchFamily="34" charset="-122"/>
                <a:cs typeface="Cambria" pitchFamily="34" charset="-120"/>
              </a:rPr>
              <a:t>Investigate</a:t>
            </a:r>
            <a:endParaRPr lang="en-US" sz="1400" dirty="0"/>
          </a:p>
        </p:txBody>
      </p:sp>
      <p:sp>
        <p:nvSpPr>
          <p:cNvPr id="30" name="Text 27"/>
          <p:cNvSpPr/>
          <p:nvPr/>
        </p:nvSpPr>
        <p:spPr>
          <a:xfrm>
            <a:off x="1371600" y="5082235"/>
            <a:ext cx="10149840" cy="157277"/>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Neutral fact-finding; burden on the institution; equal opportunity; objective evaluation.</a:t>
            </a:r>
            <a:endParaRPr lang="en-US" sz="1100" dirty="0"/>
          </a:p>
        </p:txBody>
      </p:sp>
      <p:sp>
        <p:nvSpPr>
          <p:cNvPr id="31" name="Shape 28"/>
          <p:cNvSpPr/>
          <p:nvPr/>
        </p:nvSpPr>
        <p:spPr>
          <a:xfrm>
            <a:off x="502920" y="5394960"/>
            <a:ext cx="11201400" cy="548640"/>
          </a:xfrm>
          <a:prstGeom prst="roundRect">
            <a:avLst>
              <a:gd name="adj" fmla="val 11667"/>
            </a:avLst>
          </a:prstGeom>
          <a:solidFill>
            <a:srgbClr val="EEF2F7"/>
          </a:solidFill>
          <a:ln w="12700">
            <a:solidFill>
              <a:srgbClr val="E2E9F1"/>
            </a:solidFill>
            <a:prstDash val="solid"/>
          </a:ln>
        </p:spPr>
        <p:txBody>
          <a:bodyPr/>
          <a:lstStyle/>
          <a:p>
            <a:endParaRPr lang="en-US"/>
          </a:p>
        </p:txBody>
      </p:sp>
      <p:sp>
        <p:nvSpPr>
          <p:cNvPr id="32" name="Shape 29"/>
          <p:cNvSpPr/>
          <p:nvPr/>
        </p:nvSpPr>
        <p:spPr>
          <a:xfrm>
            <a:off x="685800" y="5417820"/>
            <a:ext cx="502920" cy="502920"/>
          </a:xfrm>
          <a:prstGeom prst="ellipse">
            <a:avLst/>
          </a:prstGeom>
          <a:solidFill>
            <a:srgbClr val="17365D"/>
          </a:solidFill>
          <a:ln/>
        </p:spPr>
        <p:txBody>
          <a:bodyPr/>
          <a:lstStyle/>
          <a:p>
            <a:endParaRPr lang="en-US"/>
          </a:p>
        </p:txBody>
      </p:sp>
      <p:sp>
        <p:nvSpPr>
          <p:cNvPr id="33" name="Text 30"/>
          <p:cNvSpPr/>
          <p:nvPr/>
        </p:nvSpPr>
        <p:spPr>
          <a:xfrm>
            <a:off x="685800" y="5417820"/>
            <a:ext cx="502920" cy="50292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6</a:t>
            </a:r>
            <a:endParaRPr lang="en-US" sz="1500" dirty="0"/>
          </a:p>
        </p:txBody>
      </p:sp>
      <p:sp>
        <p:nvSpPr>
          <p:cNvPr id="34" name="Text 31"/>
          <p:cNvSpPr/>
          <p:nvPr/>
        </p:nvSpPr>
        <p:spPr>
          <a:xfrm>
            <a:off x="1371600" y="5440680"/>
            <a:ext cx="10058400" cy="274320"/>
          </a:xfrm>
          <a:prstGeom prst="rect">
            <a:avLst/>
          </a:prstGeom>
          <a:noFill/>
          <a:ln/>
        </p:spPr>
        <p:txBody>
          <a:bodyPr wrap="square" rtlCol="0" anchor="ctr"/>
          <a:lstStyle/>
          <a:p>
            <a:pPr marL="0" indent="0">
              <a:buNone/>
            </a:pPr>
            <a:r>
              <a:rPr lang="en-US" sz="1600" b="1" dirty="0">
                <a:solidFill>
                  <a:srgbClr val="17365D"/>
                </a:solidFill>
                <a:latin typeface="Cambria" pitchFamily="34" charset="0"/>
                <a:ea typeface="Cambria" pitchFamily="34" charset="-122"/>
                <a:cs typeface="Cambria" pitchFamily="34" charset="-120"/>
              </a:rPr>
              <a:t>Decide &amp; remedy</a:t>
            </a:r>
            <a:endParaRPr lang="en-US" sz="1400" dirty="0"/>
          </a:p>
        </p:txBody>
      </p:sp>
      <p:sp>
        <p:nvSpPr>
          <p:cNvPr id="35" name="Text 32"/>
          <p:cNvSpPr/>
          <p:nvPr/>
        </p:nvSpPr>
        <p:spPr>
          <a:xfrm>
            <a:off x="1371600" y="5758891"/>
            <a:ext cx="10149840" cy="157277"/>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A reasoned decision under the right standard; remedies that restore access; appeal.</a:t>
            </a:r>
            <a:endParaRPr lang="en-US" sz="1100" dirty="0"/>
          </a:p>
        </p:txBody>
      </p:sp>
      <p:sp>
        <p:nvSpPr>
          <p:cNvPr id="36" name="Text 33"/>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37" name="Text 34"/>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SKILLS THAT TRAVEL</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The transferable skills we'll practice today</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3624072" cy="1645920"/>
          </a:xfrm>
          <a:prstGeom prst="roundRect">
            <a:avLst>
              <a:gd name="adj" fmla="val 3889"/>
            </a:avLst>
          </a:prstGeom>
          <a:solidFill>
            <a:srgbClr val="EEF2F7"/>
          </a:solidFill>
          <a:ln w="12700">
            <a:solidFill>
              <a:srgbClr val="E2E9F1"/>
            </a:solidFill>
            <a:prstDash val="solid"/>
          </a:ln>
        </p:spPr>
        <p:txBody>
          <a:bodyPr/>
          <a:lstStyle/>
          <a:p>
            <a:endParaRPr lang="en-US"/>
          </a:p>
        </p:txBody>
      </p:sp>
      <p:sp>
        <p:nvSpPr>
          <p:cNvPr id="6" name="Text 3"/>
          <p:cNvSpPr/>
          <p:nvPr/>
        </p:nvSpPr>
        <p:spPr>
          <a:xfrm>
            <a:off x="667512" y="178308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Scoping &amp; jurisdiction</a:t>
            </a:r>
            <a:endParaRPr lang="en-US" sz="1350" dirty="0"/>
          </a:p>
        </p:txBody>
      </p:sp>
      <p:sp>
        <p:nvSpPr>
          <p:cNvPr id="7" name="Text 4"/>
          <p:cNvSpPr/>
          <p:nvPr/>
        </p:nvSpPr>
        <p:spPr>
          <a:xfrm>
            <a:off x="667512" y="2304288"/>
            <a:ext cx="3294888" cy="8412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Deciding what's in, what's out, and which policy governs.</a:t>
            </a:r>
            <a:endParaRPr lang="en-US" sz="1150" dirty="0"/>
          </a:p>
        </p:txBody>
      </p:sp>
      <p:sp>
        <p:nvSpPr>
          <p:cNvPr id="8" name="Shape 5"/>
          <p:cNvSpPr/>
          <p:nvPr/>
        </p:nvSpPr>
        <p:spPr>
          <a:xfrm>
            <a:off x="4291584" y="1645920"/>
            <a:ext cx="3624072" cy="1645920"/>
          </a:xfrm>
          <a:prstGeom prst="roundRect">
            <a:avLst>
              <a:gd name="adj" fmla="val 3889"/>
            </a:avLst>
          </a:prstGeom>
          <a:solidFill>
            <a:srgbClr val="EEF2F7"/>
          </a:solidFill>
          <a:ln w="12700">
            <a:solidFill>
              <a:srgbClr val="E2E9F1"/>
            </a:solidFill>
            <a:prstDash val="solid"/>
          </a:ln>
        </p:spPr>
        <p:txBody>
          <a:bodyPr/>
          <a:lstStyle/>
          <a:p>
            <a:endParaRPr lang="en-US"/>
          </a:p>
        </p:txBody>
      </p:sp>
      <p:sp>
        <p:nvSpPr>
          <p:cNvPr id="9" name="Text 6"/>
          <p:cNvSpPr/>
          <p:nvPr/>
        </p:nvSpPr>
        <p:spPr>
          <a:xfrm>
            <a:off x="4456176" y="178308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Trauma-informed intake</a:t>
            </a:r>
            <a:endParaRPr lang="en-US" sz="1350" dirty="0"/>
          </a:p>
        </p:txBody>
      </p:sp>
      <p:sp>
        <p:nvSpPr>
          <p:cNvPr id="10" name="Text 7"/>
          <p:cNvSpPr/>
          <p:nvPr/>
        </p:nvSpPr>
        <p:spPr>
          <a:xfrm>
            <a:off x="4456176" y="2304288"/>
            <a:ext cx="3294888" cy="8412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A first conversation that supports, informs, and preserves the record.</a:t>
            </a:r>
            <a:endParaRPr lang="en-US" sz="1150" dirty="0"/>
          </a:p>
        </p:txBody>
      </p:sp>
      <p:sp>
        <p:nvSpPr>
          <p:cNvPr id="11" name="Shape 8"/>
          <p:cNvSpPr/>
          <p:nvPr/>
        </p:nvSpPr>
        <p:spPr>
          <a:xfrm>
            <a:off x="8080248" y="1645920"/>
            <a:ext cx="3624072" cy="1645920"/>
          </a:xfrm>
          <a:prstGeom prst="roundRect">
            <a:avLst>
              <a:gd name="adj" fmla="val 3889"/>
            </a:avLst>
          </a:prstGeom>
          <a:solidFill>
            <a:srgbClr val="EEF2F7"/>
          </a:solidFill>
          <a:ln w="12700">
            <a:solidFill>
              <a:srgbClr val="E2E9F1"/>
            </a:solidFill>
            <a:prstDash val="solid"/>
          </a:ln>
        </p:spPr>
        <p:txBody>
          <a:bodyPr/>
          <a:lstStyle/>
          <a:p>
            <a:endParaRPr lang="en-US"/>
          </a:p>
        </p:txBody>
      </p:sp>
      <p:sp>
        <p:nvSpPr>
          <p:cNvPr id="12" name="Text 9"/>
          <p:cNvSpPr/>
          <p:nvPr/>
        </p:nvSpPr>
        <p:spPr>
          <a:xfrm>
            <a:off x="8244840" y="178308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Evidence preservation</a:t>
            </a:r>
            <a:endParaRPr lang="en-US" sz="1350" dirty="0"/>
          </a:p>
        </p:txBody>
      </p:sp>
      <p:sp>
        <p:nvSpPr>
          <p:cNvPr id="13" name="Text 10"/>
          <p:cNvSpPr/>
          <p:nvPr/>
        </p:nvSpPr>
        <p:spPr>
          <a:xfrm>
            <a:off x="8244840" y="2304288"/>
            <a:ext cx="3294888" cy="8412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Holds, forensics, chain of custody — before anything disappears.</a:t>
            </a:r>
            <a:endParaRPr lang="en-US" sz="1150" dirty="0"/>
          </a:p>
        </p:txBody>
      </p:sp>
      <p:sp>
        <p:nvSpPr>
          <p:cNvPr id="14" name="Shape 11"/>
          <p:cNvSpPr/>
          <p:nvPr/>
        </p:nvSpPr>
        <p:spPr>
          <a:xfrm>
            <a:off x="502920" y="3474720"/>
            <a:ext cx="3624072" cy="1645920"/>
          </a:xfrm>
          <a:prstGeom prst="roundRect">
            <a:avLst>
              <a:gd name="adj" fmla="val 3889"/>
            </a:avLst>
          </a:prstGeom>
          <a:solidFill>
            <a:srgbClr val="EEF2F7"/>
          </a:solidFill>
          <a:ln w="12700">
            <a:solidFill>
              <a:srgbClr val="E2E9F1"/>
            </a:solidFill>
            <a:prstDash val="solid"/>
          </a:ln>
        </p:spPr>
        <p:txBody>
          <a:bodyPr/>
          <a:lstStyle/>
          <a:p>
            <a:endParaRPr lang="en-US"/>
          </a:p>
        </p:txBody>
      </p:sp>
      <p:sp>
        <p:nvSpPr>
          <p:cNvPr id="15" name="Text 12"/>
          <p:cNvSpPr/>
          <p:nvPr/>
        </p:nvSpPr>
        <p:spPr>
          <a:xfrm>
            <a:off x="667512" y="361188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Neutral interviewing</a:t>
            </a:r>
            <a:endParaRPr lang="en-US" sz="1350" dirty="0"/>
          </a:p>
        </p:txBody>
      </p:sp>
      <p:sp>
        <p:nvSpPr>
          <p:cNvPr id="16" name="Text 13"/>
          <p:cNvSpPr/>
          <p:nvPr/>
        </p:nvSpPr>
        <p:spPr>
          <a:xfrm>
            <a:off x="667512" y="4133088"/>
            <a:ext cx="3294888" cy="8412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Open-ended, non-leading fact-finding that holds up.</a:t>
            </a:r>
            <a:endParaRPr lang="en-US" sz="1150" dirty="0"/>
          </a:p>
        </p:txBody>
      </p:sp>
      <p:sp>
        <p:nvSpPr>
          <p:cNvPr id="17" name="Shape 14"/>
          <p:cNvSpPr/>
          <p:nvPr/>
        </p:nvSpPr>
        <p:spPr>
          <a:xfrm>
            <a:off x="4291584" y="3474720"/>
            <a:ext cx="3624072" cy="1645920"/>
          </a:xfrm>
          <a:prstGeom prst="roundRect">
            <a:avLst>
              <a:gd name="adj" fmla="val 3889"/>
            </a:avLst>
          </a:prstGeom>
          <a:solidFill>
            <a:srgbClr val="EEF2F7"/>
          </a:solidFill>
          <a:ln w="12700">
            <a:solidFill>
              <a:srgbClr val="E2E9F1"/>
            </a:solidFill>
            <a:prstDash val="solid"/>
          </a:ln>
        </p:spPr>
        <p:txBody>
          <a:bodyPr/>
          <a:lstStyle/>
          <a:p>
            <a:endParaRPr lang="en-US"/>
          </a:p>
        </p:txBody>
      </p:sp>
      <p:sp>
        <p:nvSpPr>
          <p:cNvPr id="18" name="Text 15"/>
          <p:cNvSpPr/>
          <p:nvPr/>
        </p:nvSpPr>
        <p:spPr>
          <a:xfrm>
            <a:off x="4456176" y="361188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Disciplined credibility</a:t>
            </a:r>
            <a:endParaRPr lang="en-US" sz="1350" dirty="0"/>
          </a:p>
        </p:txBody>
      </p:sp>
      <p:sp>
        <p:nvSpPr>
          <p:cNvPr id="19" name="Text 16"/>
          <p:cNvSpPr/>
          <p:nvPr/>
        </p:nvSpPr>
        <p:spPr>
          <a:xfrm>
            <a:off x="4456176" y="4133088"/>
            <a:ext cx="3294888" cy="8412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Articulable factors, not demeanor or status.</a:t>
            </a:r>
            <a:endParaRPr lang="en-US" sz="1150" dirty="0"/>
          </a:p>
        </p:txBody>
      </p:sp>
      <p:sp>
        <p:nvSpPr>
          <p:cNvPr id="20" name="Shape 17"/>
          <p:cNvSpPr/>
          <p:nvPr/>
        </p:nvSpPr>
        <p:spPr>
          <a:xfrm>
            <a:off x="8080248" y="3474720"/>
            <a:ext cx="3624072" cy="1645920"/>
          </a:xfrm>
          <a:prstGeom prst="roundRect">
            <a:avLst>
              <a:gd name="adj" fmla="val 3889"/>
            </a:avLst>
          </a:prstGeom>
          <a:solidFill>
            <a:srgbClr val="EEF2F7"/>
          </a:solidFill>
          <a:ln w="12700">
            <a:solidFill>
              <a:srgbClr val="E2E9F1"/>
            </a:solidFill>
            <a:prstDash val="solid"/>
          </a:ln>
        </p:spPr>
        <p:txBody>
          <a:bodyPr/>
          <a:lstStyle/>
          <a:p>
            <a:endParaRPr lang="en-US"/>
          </a:p>
        </p:txBody>
      </p:sp>
      <p:sp>
        <p:nvSpPr>
          <p:cNvPr id="21" name="Text 18"/>
          <p:cNvSpPr/>
          <p:nvPr/>
        </p:nvSpPr>
        <p:spPr>
          <a:xfrm>
            <a:off x="8244840" y="361188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Fair process &amp; records</a:t>
            </a:r>
            <a:endParaRPr lang="en-US" sz="1350" dirty="0"/>
          </a:p>
        </p:txBody>
      </p:sp>
      <p:sp>
        <p:nvSpPr>
          <p:cNvPr id="22" name="Text 19"/>
          <p:cNvSpPr/>
          <p:nvPr/>
        </p:nvSpPr>
        <p:spPr>
          <a:xfrm>
            <a:off x="8244840" y="4133088"/>
            <a:ext cx="3294888" cy="8412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Notice, opportunity to respond, reasoned decisions, clean files.</a:t>
            </a:r>
            <a:endParaRPr lang="en-US" sz="1150" dirty="0"/>
          </a:p>
        </p:txBody>
      </p:sp>
      <p:sp>
        <p:nvSpPr>
          <p:cNvPr id="23" name="Shape 20"/>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24" name="Text 21"/>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The payoff:  </a:t>
            </a:r>
            <a:r>
              <a:rPr lang="en-US" sz="1500" dirty="0">
                <a:solidFill>
                  <a:srgbClr val="FFFFFF"/>
                </a:solidFill>
                <a:latin typeface="Calibri" pitchFamily="34" charset="0"/>
                <a:ea typeface="Calibri" pitchFamily="34" charset="-122"/>
                <a:cs typeface="Calibri" pitchFamily="34" charset="-120"/>
              </a:rPr>
              <a:t>You are not learning six processes. You are learning one — and applying it across every civil-rights matter you touch.</a:t>
            </a:r>
            <a:endParaRPr lang="en-US" sz="1300" dirty="0"/>
          </a:p>
        </p:txBody>
      </p:sp>
      <p:sp>
        <p:nvSpPr>
          <p:cNvPr id="25" name="Text 22"/>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26" name="Text 23"/>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BEYOND TITLE IX</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But mind the differences — don't over-generalize</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5532120" cy="3566160"/>
          </a:xfrm>
          <a:prstGeom prst="roundRect">
            <a:avLst>
              <a:gd name="adj" fmla="val 1795"/>
            </a:avLst>
          </a:prstGeom>
          <a:solidFill>
            <a:srgbClr val="EEF2F7"/>
          </a:solidFill>
          <a:ln w="12700">
            <a:solidFill>
              <a:srgbClr val="E2E9F1"/>
            </a:solidFill>
            <a:prstDash val="solid"/>
          </a:ln>
        </p:spPr>
        <p:txBody>
          <a:bodyPr/>
          <a:lstStyle/>
          <a:p>
            <a:endParaRPr lang="en-US"/>
          </a:p>
        </p:txBody>
      </p:sp>
      <p:sp>
        <p:nvSpPr>
          <p:cNvPr id="6" name="Text 3"/>
          <p:cNvSpPr/>
          <p:nvPr/>
        </p:nvSpPr>
        <p:spPr>
          <a:xfrm>
            <a:off x="731520" y="1810512"/>
            <a:ext cx="5074920" cy="457200"/>
          </a:xfrm>
          <a:prstGeom prst="rect">
            <a:avLst/>
          </a:prstGeom>
          <a:noFill/>
          <a:ln/>
        </p:spPr>
        <p:txBody>
          <a:bodyPr wrap="square" rtlCol="0" anchor="ctr"/>
          <a:lstStyle/>
          <a:p>
            <a:pPr marL="0" indent="0">
              <a:buNone/>
            </a:pPr>
            <a:r>
              <a:rPr lang="en-US" sz="1900" b="1" dirty="0">
                <a:solidFill>
                  <a:srgbClr val="17365D"/>
                </a:solidFill>
                <a:latin typeface="Cambria" pitchFamily="34" charset="0"/>
                <a:ea typeface="Cambria" pitchFamily="34" charset="-122"/>
                <a:cs typeface="Cambria" pitchFamily="34" charset="-120"/>
              </a:rPr>
              <a:t>What stays the same</a:t>
            </a:r>
            <a:endParaRPr lang="en-US" sz="1700" dirty="0"/>
          </a:p>
        </p:txBody>
      </p:sp>
      <p:sp>
        <p:nvSpPr>
          <p:cNvPr id="7" name="Text 4"/>
          <p:cNvSpPr/>
          <p:nvPr/>
        </p:nvSpPr>
        <p:spPr>
          <a:xfrm>
            <a:off x="758952" y="2359152"/>
            <a:ext cx="5029200" cy="2697480"/>
          </a:xfrm>
          <a:prstGeom prst="rect">
            <a:avLst/>
          </a:prstGeom>
          <a:noFill/>
          <a:ln/>
        </p:spPr>
        <p:txBody>
          <a:bodyPr wrap="square" lIns="0" tIns="0" rIns="0" bIns="0" rtlCol="0" anchor="t"/>
          <a:lstStyle/>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The compliance spine and the core skills</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Duty to respond to known discrimination</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Supportive/interim measures and no retaliation</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Neutral, documented, reasoned process</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The need for campus collaboration across offices</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Related threshold issues (e.g., potential Clery implications)</a:t>
            </a:r>
            <a:endParaRPr lang="en-US" sz="1300" dirty="0"/>
          </a:p>
        </p:txBody>
      </p:sp>
      <p:sp>
        <p:nvSpPr>
          <p:cNvPr id="8" name="Shape 5"/>
          <p:cNvSpPr/>
          <p:nvPr/>
        </p:nvSpPr>
        <p:spPr>
          <a:xfrm>
            <a:off x="6172200" y="1645920"/>
            <a:ext cx="5532120" cy="3566160"/>
          </a:xfrm>
          <a:prstGeom prst="roundRect">
            <a:avLst>
              <a:gd name="adj" fmla="val 179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6400800" y="1810512"/>
            <a:ext cx="5074920" cy="45720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What changes by statute</a:t>
            </a:r>
            <a:endParaRPr lang="en-US" sz="1700" dirty="0"/>
          </a:p>
        </p:txBody>
      </p:sp>
      <p:sp>
        <p:nvSpPr>
          <p:cNvPr id="10" name="Text 7"/>
          <p:cNvSpPr/>
          <p:nvPr/>
        </p:nvSpPr>
        <p:spPr>
          <a:xfrm>
            <a:off x="6428232" y="2359152"/>
            <a:ext cx="5029200" cy="2697480"/>
          </a:xfrm>
          <a:prstGeom prst="rect">
            <a:avLst/>
          </a:prstGeom>
          <a:noFill/>
          <a:ln/>
        </p:spPr>
        <p:txBody>
          <a:bodyPr wrap="square" lIns="0" tIns="0" rIns="0" bIns="0" rtlCol="0" anchor="t"/>
          <a:lstStyle/>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Definitions and legal standards (e.g., hostile-environment tests)</a:t>
            </a:r>
            <a:endParaRPr lang="en-US" sz="1300" dirty="0"/>
          </a:p>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Who is covered and who decides</a:t>
            </a:r>
            <a:endParaRPr lang="en-US" sz="1300" dirty="0"/>
          </a:p>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Specific procedures — Title IX requires a live hearing with advisor cross-examination</a:t>
            </a:r>
            <a:endParaRPr lang="en-US" sz="1300" dirty="0"/>
          </a:p>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Timelines, notice rules, and appeal rights</a:t>
            </a:r>
            <a:endParaRPr lang="en-US" sz="1300" dirty="0"/>
          </a:p>
        </p:txBody>
      </p:sp>
      <p:sp>
        <p:nvSpPr>
          <p:cNvPr id="11" name="Shape 8"/>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12" name="Text 9"/>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Rule of thumb:  </a:t>
            </a:r>
            <a:r>
              <a:rPr lang="en-US" sz="1500" dirty="0">
                <a:solidFill>
                  <a:srgbClr val="FFFFFF"/>
                </a:solidFill>
                <a:latin typeface="Calibri" pitchFamily="34" charset="0"/>
                <a:ea typeface="Calibri" pitchFamily="34" charset="-122"/>
                <a:cs typeface="Calibri" pitchFamily="34" charset="-120"/>
              </a:rPr>
              <a:t>Borrow the architecture and the skills freely; confirm the specific standard and procedure for the statute in front of you.</a:t>
            </a:r>
            <a:endParaRPr lang="en-US" sz="1300" dirty="0"/>
          </a:p>
        </p:txBody>
      </p:sp>
      <p:sp>
        <p:nvSpPr>
          <p:cNvPr id="13" name="Text 10"/>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4" name="Text 11"/>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92608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92608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TRANSFER EXAMPLE · TITLE VI</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Same skills, a shared-ancestry matter</a:t>
            </a:r>
            <a:endParaRPr lang="en-US" sz="2600" dirty="0"/>
          </a:p>
        </p:txBody>
      </p:sp>
      <p:sp>
        <p:nvSpPr>
          <p:cNvPr id="6" name="Shape 3"/>
          <p:cNvSpPr/>
          <p:nvPr/>
        </p:nvSpPr>
        <p:spPr>
          <a:xfrm>
            <a:off x="502920" y="1874520"/>
            <a:ext cx="11201400" cy="3063240"/>
          </a:xfrm>
          <a:prstGeom prst="roundRect">
            <a:avLst>
              <a:gd name="adj" fmla="val 209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822960" y="2084832"/>
            <a:ext cx="10561320" cy="265176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B2733"/>
                </a:solidFill>
                <a:latin typeface="Calibri" pitchFamily="34" charset="0"/>
                <a:ea typeface="Calibri" pitchFamily="34" charset="-122"/>
                <a:cs typeface="Calibri" pitchFamily="34" charset="-120"/>
              </a:rPr>
              <a:t>A Jewish student reports a pattern of harassment tied to national origin — slurs in a group chat, exclusion from a study group, and a defaced dorm door.</a:t>
            </a:r>
            <a:endParaRPr lang="en-US" sz="2000" dirty="0"/>
          </a:p>
          <a:p>
            <a:pPr marL="203200" indent="-203200">
              <a:spcAft>
                <a:spcPts val="900"/>
              </a:spcAft>
              <a:buSzPct val="100000"/>
              <a:buChar char="•"/>
            </a:pPr>
            <a:r>
              <a:rPr lang="en-US" sz="2000" dirty="0">
                <a:solidFill>
                  <a:srgbClr val="1B2733"/>
                </a:solidFill>
                <a:latin typeface="Calibri" pitchFamily="34" charset="0"/>
                <a:ea typeface="Calibri" pitchFamily="34" charset="-122"/>
                <a:cs typeface="Calibri" pitchFamily="34" charset="-120"/>
              </a:rPr>
              <a:t>No sexual component, so it is not Title IX — but it is squarely Title VI (shared ancestry).</a:t>
            </a:r>
            <a:endParaRPr lang="en-US" sz="2000" dirty="0"/>
          </a:p>
          <a:p>
            <a:pPr marL="203200" indent="-203200">
              <a:spcAft>
                <a:spcPts val="900"/>
              </a:spcAft>
              <a:buSzPct val="100000"/>
              <a:buChar char="•"/>
            </a:pPr>
            <a:r>
              <a:rPr lang="en-US" sz="2000" b="1" dirty="0">
                <a:solidFill>
                  <a:srgbClr val="1B2733"/>
                </a:solidFill>
                <a:latin typeface="Calibri" pitchFamily="34" charset="0"/>
                <a:ea typeface="Calibri" pitchFamily="34" charset="-122"/>
                <a:cs typeface="Calibri" pitchFamily="34" charset="-120"/>
              </a:rPr>
              <a:t>Watch the spine engage: notice → assess (hostile environment?) → supportive measures → neutral investigation → reasoned decision → remedy.</a:t>
            </a:r>
            <a:endParaRPr lang="en-US" sz="2000" dirty="0"/>
          </a:p>
        </p:txBody>
      </p:sp>
      <p:sp>
        <p:nvSpPr>
          <p:cNvPr id="8" name="Shape 5"/>
          <p:cNvSpPr/>
          <p:nvPr/>
        </p:nvSpPr>
        <p:spPr>
          <a:xfrm>
            <a:off x="502920" y="5257800"/>
            <a:ext cx="11201400" cy="777240"/>
          </a:xfrm>
          <a:prstGeom prst="roundRect">
            <a:avLst>
              <a:gd name="adj" fmla="val 823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257800"/>
            <a:ext cx="10652760" cy="777240"/>
          </a:xfrm>
          <a:prstGeom prst="rect">
            <a:avLst/>
          </a:prstGeom>
          <a:noFill/>
          <a:ln/>
        </p:spPr>
        <p:txBody>
          <a:bodyPr wrap="square" rtlCol="0" anchor="ctr"/>
          <a:lstStyle/>
          <a:p>
            <a:pPr marL="0" indent="0">
              <a:buNone/>
            </a:pPr>
            <a:r>
              <a:rPr lang="en-US" sz="1550" b="1" dirty="0">
                <a:solidFill>
                  <a:srgbClr val="E8C77A"/>
                </a:solidFill>
                <a:latin typeface="Calibri" pitchFamily="34" charset="0"/>
                <a:ea typeface="Calibri" pitchFamily="34" charset="-122"/>
                <a:cs typeface="Calibri" pitchFamily="34" charset="-120"/>
              </a:rPr>
              <a:t>Discussion:  </a:t>
            </a:r>
            <a:r>
              <a:rPr lang="en-US" sz="1550" dirty="0">
                <a:solidFill>
                  <a:srgbClr val="FFFFFF"/>
                </a:solidFill>
                <a:latin typeface="Calibri" pitchFamily="34" charset="0"/>
                <a:ea typeface="Calibri" pitchFamily="34" charset="-122"/>
                <a:cs typeface="Calibri" pitchFamily="34" charset="-120"/>
              </a:rPr>
              <a:t>Which offices own this on your campus, and would the intake feel any different than a Title IX report?</a:t>
            </a:r>
            <a:endParaRPr lang="en-US" sz="135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28600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28600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QUESTIONS</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Make it concrete for your campus</a:t>
            </a:r>
            <a:endParaRPr lang="en-US" sz="2600" dirty="0"/>
          </a:p>
        </p:txBody>
      </p:sp>
      <p:sp>
        <p:nvSpPr>
          <p:cNvPr id="6" name="Shape 3"/>
          <p:cNvSpPr/>
          <p:nvPr/>
        </p:nvSpPr>
        <p:spPr>
          <a:xfrm>
            <a:off x="502920" y="1965960"/>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7" name="Shape 4"/>
          <p:cNvSpPr/>
          <p:nvPr/>
        </p:nvSpPr>
        <p:spPr>
          <a:xfrm>
            <a:off x="676656" y="2194560"/>
            <a:ext cx="457200" cy="457200"/>
          </a:xfrm>
          <a:prstGeom prst="ellipse">
            <a:avLst/>
          </a:prstGeom>
          <a:solidFill>
            <a:srgbClr val="17365D"/>
          </a:solidFill>
          <a:ln/>
        </p:spPr>
        <p:txBody>
          <a:bodyPr/>
          <a:lstStyle/>
          <a:p>
            <a:endParaRPr lang="en-US"/>
          </a:p>
        </p:txBody>
      </p:sp>
      <p:sp>
        <p:nvSpPr>
          <p:cNvPr id="8" name="Text 5"/>
          <p:cNvSpPr/>
          <p:nvPr/>
        </p:nvSpPr>
        <p:spPr>
          <a:xfrm>
            <a:off x="676656" y="219456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500" dirty="0"/>
          </a:p>
        </p:txBody>
      </p:sp>
      <p:sp>
        <p:nvSpPr>
          <p:cNvPr id="9" name="Text 6"/>
          <p:cNvSpPr/>
          <p:nvPr/>
        </p:nvSpPr>
        <p:spPr>
          <a:xfrm>
            <a:off x="1325880" y="2039112"/>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Where do civil-rights matters currently fall between offices — and who patches the gap?</a:t>
            </a:r>
            <a:endParaRPr lang="en-US" sz="1400" dirty="0"/>
          </a:p>
        </p:txBody>
      </p:sp>
      <p:sp>
        <p:nvSpPr>
          <p:cNvPr id="10" name="Shape 7"/>
          <p:cNvSpPr/>
          <p:nvPr/>
        </p:nvSpPr>
        <p:spPr>
          <a:xfrm>
            <a:off x="502920" y="3026664"/>
            <a:ext cx="11201400" cy="914400"/>
          </a:xfrm>
          <a:prstGeom prst="roundRect">
            <a:avLst>
              <a:gd name="adj" fmla="val 7000"/>
            </a:avLst>
          </a:prstGeom>
          <a:solidFill>
            <a:srgbClr val="FFFFFF"/>
          </a:solidFill>
          <a:ln w="12700">
            <a:solidFill>
              <a:srgbClr val="E2E9F1"/>
            </a:solidFill>
            <a:prstDash val="solid"/>
          </a:ln>
        </p:spPr>
        <p:txBody>
          <a:bodyPr/>
          <a:lstStyle/>
          <a:p>
            <a:endParaRPr lang="en-US"/>
          </a:p>
        </p:txBody>
      </p:sp>
      <p:sp>
        <p:nvSpPr>
          <p:cNvPr id="11" name="Shape 8"/>
          <p:cNvSpPr/>
          <p:nvPr/>
        </p:nvSpPr>
        <p:spPr>
          <a:xfrm>
            <a:off x="676656" y="3255264"/>
            <a:ext cx="457200" cy="457200"/>
          </a:xfrm>
          <a:prstGeom prst="ellipse">
            <a:avLst/>
          </a:prstGeom>
          <a:solidFill>
            <a:srgbClr val="17365D"/>
          </a:solidFill>
          <a:ln/>
        </p:spPr>
        <p:txBody>
          <a:bodyPr/>
          <a:lstStyle/>
          <a:p>
            <a:endParaRPr lang="en-US"/>
          </a:p>
        </p:txBody>
      </p:sp>
      <p:sp>
        <p:nvSpPr>
          <p:cNvPr id="12" name="Text 9"/>
          <p:cNvSpPr/>
          <p:nvPr/>
        </p:nvSpPr>
        <p:spPr>
          <a:xfrm>
            <a:off x="676656" y="3255264"/>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500" dirty="0"/>
          </a:p>
        </p:txBody>
      </p:sp>
      <p:sp>
        <p:nvSpPr>
          <p:cNvPr id="13" name="Text 10"/>
          <p:cNvSpPr/>
          <p:nvPr/>
        </p:nvSpPr>
        <p:spPr>
          <a:xfrm>
            <a:off x="1325880" y="3099816"/>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Do Title IX, Title VI, disability, and HR use a common intake and record, or separate ones — and is the path clear to the people who need to report?</a:t>
            </a:r>
            <a:endParaRPr lang="en-US" sz="1400" dirty="0"/>
          </a:p>
        </p:txBody>
      </p:sp>
      <p:sp>
        <p:nvSpPr>
          <p:cNvPr id="14" name="Shape 11"/>
          <p:cNvSpPr/>
          <p:nvPr/>
        </p:nvSpPr>
        <p:spPr>
          <a:xfrm>
            <a:off x="502920" y="4087368"/>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15" name="Shape 12"/>
          <p:cNvSpPr/>
          <p:nvPr/>
        </p:nvSpPr>
        <p:spPr>
          <a:xfrm>
            <a:off x="676656" y="4315968"/>
            <a:ext cx="457200" cy="457200"/>
          </a:xfrm>
          <a:prstGeom prst="ellipse">
            <a:avLst/>
          </a:prstGeom>
          <a:solidFill>
            <a:srgbClr val="17365D"/>
          </a:solidFill>
          <a:ln/>
        </p:spPr>
        <p:txBody>
          <a:bodyPr/>
          <a:lstStyle/>
          <a:p>
            <a:endParaRPr lang="en-US"/>
          </a:p>
        </p:txBody>
      </p:sp>
      <p:sp>
        <p:nvSpPr>
          <p:cNvPr id="16" name="Text 13"/>
          <p:cNvSpPr/>
          <p:nvPr/>
        </p:nvSpPr>
        <p:spPr>
          <a:xfrm>
            <a:off x="676656" y="4315968"/>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500" dirty="0"/>
          </a:p>
        </p:txBody>
      </p:sp>
      <p:sp>
        <p:nvSpPr>
          <p:cNvPr id="17" name="Text 14"/>
          <p:cNvSpPr/>
          <p:nvPr/>
        </p:nvSpPr>
        <p:spPr>
          <a:xfrm>
            <a:off x="1325880" y="4160520"/>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If the same skills work across all of them, what would a single, coherent response system look like?</a:t>
            </a:r>
            <a:endParaRPr lang="en-US" sz="1400" dirty="0"/>
          </a:p>
        </p:txBody>
      </p:sp>
      <p:sp>
        <p:nvSpPr>
          <p:cNvPr id="18" name="Text 1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9" name="Text 1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74320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74320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PAIR &amp; SEARCH</a:t>
            </a:r>
            <a:endParaRPr lang="en-US" sz="1150" dirty="0"/>
          </a:p>
        </p:txBody>
      </p:sp>
      <p:sp>
        <p:nvSpPr>
          <p:cNvPr id="5" name="Text 2"/>
          <p:cNvSpPr/>
          <p:nvPr/>
        </p:nvSpPr>
        <p:spPr>
          <a:xfrm>
            <a:off x="457200" y="1005840"/>
            <a:ext cx="9784080" cy="86868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Can a real person actually find your reporting path?</a:t>
            </a:r>
            <a:endParaRPr lang="en-US" sz="2600" dirty="0"/>
          </a:p>
        </p:txBody>
      </p:sp>
      <p:sp>
        <p:nvSpPr>
          <p:cNvPr id="6" name="Shape 3"/>
          <p:cNvSpPr/>
          <p:nvPr/>
        </p:nvSpPr>
        <p:spPr>
          <a:xfrm>
            <a:off x="502920" y="2148840"/>
            <a:ext cx="5212080" cy="3657600"/>
          </a:xfrm>
          <a:prstGeom prst="roundRect">
            <a:avLst>
              <a:gd name="adj" fmla="val 175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731520" y="2331720"/>
            <a:ext cx="4754880" cy="32004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THE SETUP</a:t>
            </a:r>
            <a:endParaRPr lang="en-US" sz="1200" dirty="0"/>
          </a:p>
        </p:txBody>
      </p:sp>
      <p:sp>
        <p:nvSpPr>
          <p:cNvPr id="8" name="Text 5"/>
          <p:cNvSpPr/>
          <p:nvPr/>
        </p:nvSpPr>
        <p:spPr>
          <a:xfrm>
            <a:off x="731520" y="2697480"/>
            <a:ext cx="4754880" cy="2926080"/>
          </a:xfrm>
          <a:prstGeom prst="rect">
            <a:avLst/>
          </a:prstGeom>
          <a:noFill/>
          <a:ln/>
        </p:spPr>
        <p:txBody>
          <a:bodyPr wrap="square" rtlCol="0" anchor="t"/>
          <a:lstStyle/>
          <a:p>
            <a:pPr marL="0" indent="0">
              <a:lnSpc>
                <a:spcPct val="110000"/>
              </a:lnSpc>
              <a:buNone/>
            </a:pPr>
            <a:r>
              <a:rPr lang="en-US" sz="1600" dirty="0">
                <a:solidFill>
                  <a:srgbClr val="1B2733"/>
                </a:solidFill>
                <a:latin typeface="Calibri" pitchFamily="34" charset="0"/>
                <a:ea typeface="Calibri" pitchFamily="34" charset="-122"/>
                <a:cs typeface="Calibri" pitchFamily="34" charset="-120"/>
              </a:rPr>
              <a:t>Fresh eyes on a familiar site. The point of the day is a coherent, findable response system — this tests whether yours actually is, from the outside.</a:t>
            </a:r>
            <a:endParaRPr lang="en-US" sz="1400" dirty="0"/>
          </a:p>
        </p:txBody>
      </p:sp>
      <p:sp>
        <p:nvSpPr>
          <p:cNvPr id="9" name="Text 6"/>
          <p:cNvSpPr/>
          <p:nvPr/>
        </p:nvSpPr>
        <p:spPr>
          <a:xfrm>
            <a:off x="6080760" y="2286000"/>
            <a:ext cx="5486400" cy="320040"/>
          </a:xfrm>
          <a:prstGeom prst="rect">
            <a:avLst/>
          </a:prstGeom>
          <a:noFill/>
          <a:ln/>
        </p:spPr>
        <p:txBody>
          <a:bodyPr wrap="square" rtlCol="0" anchor="ctr"/>
          <a:lstStyle/>
          <a:p>
            <a:pPr marL="0" indent="0">
              <a:buNone/>
            </a:pPr>
            <a:r>
              <a:rPr lang="en-US" sz="1400" b="1" kern="0" spc="200" dirty="0">
                <a:solidFill>
                  <a:srgbClr val="4A6D93"/>
                </a:solidFill>
                <a:latin typeface="Calibri" pitchFamily="34" charset="0"/>
                <a:ea typeface="Calibri" pitchFamily="34" charset="-122"/>
                <a:cs typeface="Calibri" pitchFamily="34" charset="-120"/>
              </a:rPr>
              <a:t>HOW TO RUN IT</a:t>
            </a:r>
            <a:endParaRPr lang="en-US" sz="1200" dirty="0"/>
          </a:p>
        </p:txBody>
      </p:sp>
      <p:sp>
        <p:nvSpPr>
          <p:cNvPr id="10" name="Text 7"/>
          <p:cNvSpPr/>
          <p:nvPr/>
        </p:nvSpPr>
        <p:spPr>
          <a:xfrm>
            <a:off x="6126480" y="2651760"/>
            <a:ext cx="5486400" cy="2468880"/>
          </a:xfrm>
          <a:prstGeom prst="rect">
            <a:avLst/>
          </a:prstGeom>
          <a:noFill/>
          <a:ln/>
        </p:spPr>
        <p:txBody>
          <a:bodyPr wrap="square" rtlCol="0" anchor="t"/>
          <a:lstStyle/>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Pair with someone from a different institution.</a:t>
            </a:r>
            <a:endParaRPr lang="en-US" sz="1400" dirty="0"/>
          </a:p>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On your phone or laptop, go to your partner's public website and try to report — as a scared student would, with no insider knowledge.</a:t>
            </a:r>
            <a:endParaRPr lang="en-US" sz="1400" dirty="0"/>
          </a:p>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Time it: how many clicks to a name, a form, or a phone number? Is it obvious who's confidential and who must report?</a:t>
            </a:r>
            <a:endParaRPr lang="en-US" sz="1400" dirty="0"/>
          </a:p>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Now switch. Then each of you names the single fix that would help most.</a:t>
            </a:r>
            <a:endParaRPr lang="en-US" sz="1400" dirty="0"/>
          </a:p>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A few pairs report out what they found — good and bad.</a:t>
            </a:r>
            <a:endParaRPr lang="en-US" sz="1400" dirty="0"/>
          </a:p>
        </p:txBody>
      </p:sp>
      <p:sp>
        <p:nvSpPr>
          <p:cNvPr id="11" name="Shape 8"/>
          <p:cNvSpPr/>
          <p:nvPr/>
        </p:nvSpPr>
        <p:spPr>
          <a:xfrm>
            <a:off x="6080760" y="5257800"/>
            <a:ext cx="5577840" cy="548640"/>
          </a:xfrm>
          <a:prstGeom prst="roundRect">
            <a:avLst>
              <a:gd name="adj" fmla="val 11667"/>
            </a:avLst>
          </a:prstGeom>
          <a:solidFill>
            <a:srgbClr val="17365D"/>
          </a:solidFill>
          <a:ln w="12700">
            <a:solidFill>
              <a:srgbClr val="17365D"/>
            </a:solidFill>
            <a:prstDash val="solid"/>
          </a:ln>
        </p:spPr>
        <p:txBody>
          <a:bodyPr/>
          <a:lstStyle/>
          <a:p>
            <a:endParaRPr lang="en-US"/>
          </a:p>
        </p:txBody>
      </p:sp>
      <p:sp>
        <p:nvSpPr>
          <p:cNvPr id="12" name="Text 9"/>
          <p:cNvSpPr/>
          <p:nvPr/>
        </p:nvSpPr>
        <p:spPr>
          <a:xfrm>
            <a:off x="6263640" y="5257800"/>
            <a:ext cx="5212080" cy="548640"/>
          </a:xfrm>
          <a:prstGeom prst="rect">
            <a:avLst/>
          </a:prstGeom>
          <a:noFill/>
          <a:ln/>
        </p:spPr>
        <p:txBody>
          <a:bodyPr wrap="square" rtlCol="0" anchor="ctr"/>
          <a:lstStyle/>
          <a:p>
            <a:pPr marL="0" indent="0">
              <a:buNone/>
            </a:pPr>
            <a:r>
              <a:rPr lang="en-US" sz="1450" b="1" dirty="0">
                <a:solidFill>
                  <a:srgbClr val="E8C77A"/>
                </a:solidFill>
                <a:latin typeface="Calibri" pitchFamily="34" charset="0"/>
                <a:ea typeface="Calibri" pitchFamily="34" charset="-122"/>
                <a:cs typeface="Calibri" pitchFamily="34" charset="-120"/>
              </a:rPr>
              <a:t>Timing &amp; format:  </a:t>
            </a:r>
            <a:r>
              <a:rPr lang="en-US" sz="1450" dirty="0">
                <a:solidFill>
                  <a:srgbClr val="FFFFFF"/>
                </a:solidFill>
                <a:latin typeface="Calibri" pitchFamily="34" charset="0"/>
                <a:ea typeface="Calibri" pitchFamily="34" charset="-122"/>
                <a:cs typeface="Calibri" pitchFamily="34" charset="-120"/>
              </a:rPr>
              <a:t>10 minutes · pairs across institutions, then report-out</a:t>
            </a:r>
            <a:endParaRPr lang="en-US" sz="1250" dirty="0"/>
          </a:p>
        </p:txBody>
      </p:sp>
      <p:sp>
        <p:nvSpPr>
          <p:cNvPr id="13" name="Text 10"/>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4" name="Text 11"/>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74320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74320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TABLE CHALLENGE</a:t>
            </a:r>
            <a:endParaRPr lang="en-US" sz="1150" dirty="0"/>
          </a:p>
        </p:txBody>
      </p:sp>
      <p:sp>
        <p:nvSpPr>
          <p:cNvPr id="5" name="Text 2"/>
          <p:cNvSpPr/>
          <p:nvPr/>
        </p:nvSpPr>
        <p:spPr>
          <a:xfrm>
            <a:off x="457200" y="1005840"/>
            <a:ext cx="9784080" cy="86868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Which engine is running?</a:t>
            </a:r>
            <a:endParaRPr lang="en-US" sz="2600" dirty="0"/>
          </a:p>
        </p:txBody>
      </p:sp>
      <p:sp>
        <p:nvSpPr>
          <p:cNvPr id="6" name="Shape 3"/>
          <p:cNvSpPr/>
          <p:nvPr/>
        </p:nvSpPr>
        <p:spPr>
          <a:xfrm>
            <a:off x="502920" y="2148840"/>
            <a:ext cx="5212080" cy="3657600"/>
          </a:xfrm>
          <a:prstGeom prst="roundRect">
            <a:avLst>
              <a:gd name="adj" fmla="val 175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731520" y="2331720"/>
            <a:ext cx="4754880" cy="32004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THE SETUP</a:t>
            </a:r>
            <a:endParaRPr lang="en-US" sz="1200" dirty="0"/>
          </a:p>
        </p:txBody>
      </p:sp>
      <p:sp>
        <p:nvSpPr>
          <p:cNvPr id="8" name="Text 5"/>
          <p:cNvSpPr/>
          <p:nvPr/>
        </p:nvSpPr>
        <p:spPr>
          <a:xfrm>
            <a:off x="731520" y="2697480"/>
            <a:ext cx="4754880" cy="2926080"/>
          </a:xfrm>
          <a:prstGeom prst="rect">
            <a:avLst/>
          </a:prstGeom>
          <a:noFill/>
          <a:ln/>
        </p:spPr>
        <p:txBody>
          <a:bodyPr wrap="square" rtlCol="0" anchor="t"/>
          <a:lstStyle/>
          <a:p>
            <a:pPr marL="0" indent="0">
              <a:lnSpc>
                <a:spcPct val="110000"/>
              </a:lnSpc>
              <a:buNone/>
            </a:pPr>
            <a:r>
              <a:rPr lang="en-US" sz="1600" dirty="0">
                <a:solidFill>
                  <a:srgbClr val="1B2733"/>
                </a:solidFill>
                <a:latin typeface="Calibri" pitchFamily="34" charset="0"/>
                <a:ea typeface="Calibri" pitchFamily="34" charset="-122"/>
                <a:cs typeface="Calibri" pitchFamily="34" charset="-120"/>
              </a:rPr>
              <a:t>Three quick fact patterns across three statutes. The point lands when tables see the response architecture is the same each time.</a:t>
            </a:r>
            <a:endParaRPr lang="en-US" sz="1400" dirty="0"/>
          </a:p>
        </p:txBody>
      </p:sp>
      <p:sp>
        <p:nvSpPr>
          <p:cNvPr id="9" name="Text 6"/>
          <p:cNvSpPr/>
          <p:nvPr/>
        </p:nvSpPr>
        <p:spPr>
          <a:xfrm>
            <a:off x="6080760" y="2286000"/>
            <a:ext cx="5486400" cy="320040"/>
          </a:xfrm>
          <a:prstGeom prst="rect">
            <a:avLst/>
          </a:prstGeom>
          <a:noFill/>
          <a:ln/>
        </p:spPr>
        <p:txBody>
          <a:bodyPr wrap="square" rtlCol="0" anchor="ctr"/>
          <a:lstStyle/>
          <a:p>
            <a:pPr marL="0" indent="0">
              <a:buNone/>
            </a:pPr>
            <a:r>
              <a:rPr lang="en-US" sz="1400" b="1" kern="0" spc="200" dirty="0">
                <a:solidFill>
                  <a:srgbClr val="4A6D93"/>
                </a:solidFill>
                <a:latin typeface="Calibri" pitchFamily="34" charset="0"/>
                <a:ea typeface="Calibri" pitchFamily="34" charset="-122"/>
                <a:cs typeface="Calibri" pitchFamily="34" charset="-120"/>
              </a:rPr>
              <a:t>HOW TO RUN IT</a:t>
            </a:r>
            <a:endParaRPr lang="en-US" sz="1200" dirty="0"/>
          </a:p>
        </p:txBody>
      </p:sp>
      <p:sp>
        <p:nvSpPr>
          <p:cNvPr id="10" name="Text 7"/>
          <p:cNvSpPr/>
          <p:nvPr/>
        </p:nvSpPr>
        <p:spPr>
          <a:xfrm>
            <a:off x="6126480" y="2651760"/>
            <a:ext cx="5486400" cy="2468880"/>
          </a:xfrm>
          <a:prstGeom prst="rect">
            <a:avLst/>
          </a:prstGeom>
          <a:noFill/>
          <a:ln/>
        </p:spPr>
        <p:txBody>
          <a:bodyPr wrap="square" rtlCol="0" anchor="t"/>
          <a:lstStyle/>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Each table gets three short reports — one clearly Title IX, one Title VI, one an employee matter.</a:t>
            </a:r>
            <a:endParaRPr lang="en-US" sz="1400" dirty="0"/>
          </a:p>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For each: name the framework, the first supportive measure, and who owns it.</a:t>
            </a:r>
            <a:endParaRPr lang="en-US" sz="1400" dirty="0"/>
          </a:p>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Then identify what is identical across all three.</a:t>
            </a:r>
            <a:endParaRPr lang="en-US" sz="1400" dirty="0"/>
          </a:p>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Report out the one thing that's the same everywhere.</a:t>
            </a:r>
            <a:endParaRPr lang="en-US" sz="1400" dirty="0"/>
          </a:p>
        </p:txBody>
      </p:sp>
      <p:sp>
        <p:nvSpPr>
          <p:cNvPr id="11" name="Shape 8"/>
          <p:cNvSpPr/>
          <p:nvPr/>
        </p:nvSpPr>
        <p:spPr>
          <a:xfrm>
            <a:off x="6080760" y="5257800"/>
            <a:ext cx="5577840" cy="548640"/>
          </a:xfrm>
          <a:prstGeom prst="roundRect">
            <a:avLst>
              <a:gd name="adj" fmla="val 11667"/>
            </a:avLst>
          </a:prstGeom>
          <a:solidFill>
            <a:srgbClr val="17365D"/>
          </a:solidFill>
          <a:ln w="12700">
            <a:solidFill>
              <a:srgbClr val="17365D"/>
            </a:solidFill>
            <a:prstDash val="solid"/>
          </a:ln>
        </p:spPr>
        <p:txBody>
          <a:bodyPr/>
          <a:lstStyle/>
          <a:p>
            <a:endParaRPr lang="en-US"/>
          </a:p>
        </p:txBody>
      </p:sp>
      <p:sp>
        <p:nvSpPr>
          <p:cNvPr id="12" name="Text 9"/>
          <p:cNvSpPr/>
          <p:nvPr/>
        </p:nvSpPr>
        <p:spPr>
          <a:xfrm>
            <a:off x="6263640" y="5257800"/>
            <a:ext cx="5212080" cy="548640"/>
          </a:xfrm>
          <a:prstGeom prst="rect">
            <a:avLst/>
          </a:prstGeom>
          <a:noFill/>
          <a:ln/>
        </p:spPr>
        <p:txBody>
          <a:bodyPr wrap="square" rtlCol="0" anchor="ctr"/>
          <a:lstStyle/>
          <a:p>
            <a:pPr marL="0" indent="0">
              <a:buNone/>
            </a:pPr>
            <a:r>
              <a:rPr lang="en-US" sz="1450" b="1" dirty="0">
                <a:solidFill>
                  <a:srgbClr val="E8C77A"/>
                </a:solidFill>
                <a:latin typeface="Calibri" pitchFamily="34" charset="0"/>
                <a:ea typeface="Calibri" pitchFamily="34" charset="-122"/>
                <a:cs typeface="Calibri" pitchFamily="34" charset="-120"/>
              </a:rPr>
              <a:t>Timing &amp; format:  </a:t>
            </a:r>
            <a:r>
              <a:rPr lang="en-US" sz="1450" dirty="0">
                <a:solidFill>
                  <a:srgbClr val="FFFFFF"/>
                </a:solidFill>
                <a:latin typeface="Calibri" pitchFamily="34" charset="0"/>
                <a:ea typeface="Calibri" pitchFamily="34" charset="-122"/>
                <a:cs typeface="Calibri" pitchFamily="34" charset="-120"/>
              </a:rPr>
              <a:t>6 minutes · tables of 5–6, then report-out</a:t>
            </a:r>
            <a:endParaRPr lang="en-US" sz="1250" dirty="0"/>
          </a:p>
        </p:txBody>
      </p:sp>
      <p:sp>
        <p:nvSpPr>
          <p:cNvPr id="13" name="Text 10"/>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4" name="Text 11"/>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17365D"/>
        </a:solid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502920" y="457200"/>
            <a:ext cx="1737360" cy="743360"/>
          </a:xfrm>
          <a:prstGeom prst="rect">
            <a:avLst/>
          </a:prstGeom>
        </p:spPr>
      </p:pic>
      <p:sp>
        <p:nvSpPr>
          <p:cNvPr id="3" name="Shape 0"/>
          <p:cNvSpPr/>
          <p:nvPr/>
        </p:nvSpPr>
        <p:spPr>
          <a:xfrm>
            <a:off x="548640" y="2743200"/>
            <a:ext cx="1097280" cy="1097280"/>
          </a:xfrm>
          <a:prstGeom prst="ellipse">
            <a:avLst/>
          </a:prstGeom>
          <a:solidFill>
            <a:srgbClr val="FFFFFF"/>
          </a:solidFill>
          <a:ln/>
        </p:spPr>
        <p:txBody>
          <a:bodyPr/>
          <a:lstStyle/>
          <a:p>
            <a:endParaRPr lang="en-US"/>
          </a:p>
        </p:txBody>
      </p:sp>
      <p:sp>
        <p:nvSpPr>
          <p:cNvPr id="4" name="Text 1"/>
          <p:cNvSpPr/>
          <p:nvPr/>
        </p:nvSpPr>
        <p:spPr>
          <a:xfrm>
            <a:off x="548640" y="2743200"/>
            <a:ext cx="1097280" cy="1097280"/>
          </a:xfrm>
          <a:prstGeom prst="rect">
            <a:avLst/>
          </a:prstGeom>
          <a:noFill/>
          <a:ln/>
        </p:spPr>
        <p:txBody>
          <a:bodyPr wrap="square" rtlCol="0" anchor="ctr"/>
          <a:lstStyle/>
          <a:p>
            <a:pPr marL="0" indent="0" algn="ctr">
              <a:buNone/>
            </a:pPr>
            <a:r>
              <a:rPr lang="en-US" sz="3000" b="1" dirty="0">
                <a:solidFill>
                  <a:srgbClr val="17365D"/>
                </a:solidFill>
                <a:latin typeface="Cambria" pitchFamily="34" charset="0"/>
                <a:ea typeface="Cambria" pitchFamily="34" charset="-122"/>
                <a:cs typeface="Cambria" pitchFamily="34" charset="-120"/>
              </a:rPr>
              <a:t>3</a:t>
            </a:r>
            <a:endParaRPr lang="en-US" sz="3000" dirty="0"/>
          </a:p>
        </p:txBody>
      </p:sp>
      <p:sp>
        <p:nvSpPr>
          <p:cNvPr id="5" name="Text 2"/>
          <p:cNvSpPr/>
          <p:nvPr/>
        </p:nvSpPr>
        <p:spPr>
          <a:xfrm>
            <a:off x="1874520" y="2743200"/>
            <a:ext cx="9692640" cy="365760"/>
          </a:xfrm>
          <a:prstGeom prst="rect">
            <a:avLst/>
          </a:prstGeom>
          <a:noFill/>
          <a:ln/>
        </p:spPr>
        <p:txBody>
          <a:bodyPr wrap="square" rtlCol="0" anchor="ctr"/>
          <a:lstStyle/>
          <a:p>
            <a:pPr marL="0" indent="0">
              <a:buNone/>
            </a:pPr>
            <a:r>
              <a:rPr lang="en-US" sz="1600" b="1" kern="0" spc="200" dirty="0">
                <a:solidFill>
                  <a:srgbClr val="AEC3DE"/>
                </a:solidFill>
                <a:latin typeface="Calibri" pitchFamily="34" charset="0"/>
                <a:ea typeface="Calibri" pitchFamily="34" charset="-122"/>
                <a:cs typeface="Calibri" pitchFamily="34" charset="-120"/>
              </a:rPr>
              <a:t>INTAKE &amp; THE FIRST 72 HOURS</a:t>
            </a:r>
            <a:endParaRPr lang="en-US" sz="1400" dirty="0"/>
          </a:p>
        </p:txBody>
      </p:sp>
      <p:sp>
        <p:nvSpPr>
          <p:cNvPr id="6" name="Text 3"/>
          <p:cNvSpPr/>
          <p:nvPr/>
        </p:nvSpPr>
        <p:spPr>
          <a:xfrm>
            <a:off x="1828800" y="3108960"/>
            <a:ext cx="9875520" cy="109728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The case begins</a:t>
            </a:r>
            <a:endParaRPr lang="en-US" sz="3400" dirty="0"/>
          </a:p>
        </p:txBody>
      </p:sp>
      <p:sp>
        <p:nvSpPr>
          <p:cNvPr id="7" name="Text 4"/>
          <p:cNvSpPr/>
          <p:nvPr/>
        </p:nvSpPr>
        <p:spPr>
          <a:xfrm>
            <a:off x="1874520" y="4261104"/>
            <a:ext cx="9509760" cy="822960"/>
          </a:xfrm>
          <a:prstGeom prst="rect">
            <a:avLst/>
          </a:prstGeom>
          <a:noFill/>
          <a:ln/>
        </p:spPr>
        <p:txBody>
          <a:bodyPr wrap="square" rtlCol="0" anchor="ctr"/>
          <a:lstStyle/>
          <a:p>
            <a:pPr marL="0" indent="0">
              <a:buNone/>
            </a:pPr>
            <a:r>
              <a:rPr lang="en-US" sz="1700" i="1" dirty="0">
                <a:solidFill>
                  <a:srgbClr val="CADCF0"/>
                </a:solidFill>
                <a:latin typeface="Calibri" pitchFamily="34" charset="0"/>
                <a:ea typeface="Calibri" pitchFamily="34" charset="-122"/>
                <a:cs typeface="Calibri" pitchFamily="34" charset="-120"/>
              </a:rPr>
              <a:t>Meet Ana and Jordan. From the first report, what does the law require — and what would you do?</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92608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92608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THE HYPOTHETICAL · PART 1</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The report</a:t>
            </a:r>
            <a:endParaRPr lang="en-US" sz="2600" dirty="0"/>
          </a:p>
        </p:txBody>
      </p:sp>
      <p:sp>
        <p:nvSpPr>
          <p:cNvPr id="6" name="Shape 3"/>
          <p:cNvSpPr/>
          <p:nvPr/>
        </p:nvSpPr>
        <p:spPr>
          <a:xfrm>
            <a:off x="502920" y="1874520"/>
            <a:ext cx="11201400" cy="3063240"/>
          </a:xfrm>
          <a:prstGeom prst="roundRect">
            <a:avLst>
              <a:gd name="adj" fmla="val 209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822960" y="2084832"/>
            <a:ext cx="10561320" cy="2651760"/>
          </a:xfrm>
          <a:prstGeom prst="rect">
            <a:avLst/>
          </a:prstGeom>
          <a:noFill/>
          <a:ln/>
        </p:spPr>
        <p:txBody>
          <a:bodyPr wrap="square" lIns="0" tIns="0" rIns="0" bIns="0" rtlCol="0" anchor="t"/>
          <a:lstStyle/>
          <a:p>
            <a:pPr marL="203200" indent="-203200">
              <a:spcAft>
                <a:spcPts val="900"/>
              </a:spcAft>
              <a:buSzPct val="100000"/>
              <a:buChar char="•"/>
            </a:pPr>
            <a:r>
              <a:rPr lang="en-US" sz="1700" b="1" dirty="0">
                <a:solidFill>
                  <a:srgbClr val="1B2733"/>
                </a:solidFill>
                <a:latin typeface="Calibri" pitchFamily="34" charset="0"/>
                <a:ea typeface="Calibri" pitchFamily="34" charset="-122"/>
                <a:cs typeface="Calibri" pitchFamily="34" charset="-120"/>
              </a:rPr>
              <a:t>Ana Reyes, a sophomore, comes to her RA, Sam, visibly upset.</a:t>
            </a:r>
            <a:endParaRPr lang="en-US" sz="1500" dirty="0"/>
          </a:p>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About two weeks ago, Ana says, Jordan Blake — a junior on the club lacrosse team — had sex with her without consent in a bedroom during a party at an off-campus house that several lacrosse players rent.</a:t>
            </a:r>
            <a:endParaRPr lang="en-US" sz="1500" dirty="0"/>
          </a:p>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Both had been drinking. Ana says she told Jordan to stop.</a:t>
            </a:r>
            <a:endParaRPr lang="en-US" sz="1500" dirty="0"/>
          </a:p>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Ana and Jordan are in the same organic chemistry lab; Jordan lives in the residence hall next to hers. Ana has skipped lab twice and is anxious about running into him.</a:t>
            </a:r>
            <a:endParaRPr lang="en-US" sz="1500" dirty="0"/>
          </a:p>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Sam, the RA, is designated in the institution's policy as a reporting (non-confidential) employee.</a:t>
            </a:r>
            <a:endParaRPr lang="en-US" sz="1500" dirty="0"/>
          </a:p>
        </p:txBody>
      </p:sp>
      <p:sp>
        <p:nvSpPr>
          <p:cNvPr id="8" name="Shape 5"/>
          <p:cNvSpPr/>
          <p:nvPr/>
        </p:nvSpPr>
        <p:spPr>
          <a:xfrm>
            <a:off x="502920" y="5257800"/>
            <a:ext cx="11201400" cy="777240"/>
          </a:xfrm>
          <a:prstGeom prst="roundRect">
            <a:avLst>
              <a:gd name="adj" fmla="val 823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257800"/>
            <a:ext cx="10652760" cy="777240"/>
          </a:xfrm>
          <a:prstGeom prst="rect">
            <a:avLst/>
          </a:prstGeom>
          <a:noFill/>
          <a:ln/>
        </p:spPr>
        <p:txBody>
          <a:bodyPr wrap="square" rtlCol="0" anchor="ctr"/>
          <a:lstStyle/>
          <a:p>
            <a:pPr marL="0" indent="0">
              <a:buNone/>
            </a:pPr>
            <a:r>
              <a:rPr lang="en-US" sz="1550" b="1" dirty="0">
                <a:solidFill>
                  <a:srgbClr val="E8C77A"/>
                </a:solidFill>
                <a:latin typeface="Calibri" pitchFamily="34" charset="0"/>
                <a:ea typeface="Calibri" pitchFamily="34" charset="-122"/>
                <a:cs typeface="Calibri" pitchFamily="34" charset="-120"/>
              </a:rPr>
              <a:t>Discussion:  </a:t>
            </a:r>
            <a:r>
              <a:rPr lang="en-US" sz="1550" dirty="0">
                <a:solidFill>
                  <a:srgbClr val="FFFFFF"/>
                </a:solidFill>
                <a:latin typeface="Calibri" pitchFamily="34" charset="0"/>
                <a:ea typeface="Calibri" pitchFamily="34" charset="-122"/>
                <a:cs typeface="Calibri" pitchFamily="34" charset="-120"/>
              </a:rPr>
              <a:t>Before any law — what is your very first move, and why?</a:t>
            </a:r>
            <a:endParaRPr lang="en-US" sz="135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28600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28600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QUESTIONS</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First instincts</a:t>
            </a:r>
            <a:endParaRPr lang="en-US" sz="2600" dirty="0"/>
          </a:p>
        </p:txBody>
      </p:sp>
      <p:sp>
        <p:nvSpPr>
          <p:cNvPr id="6" name="Shape 3"/>
          <p:cNvSpPr/>
          <p:nvPr/>
        </p:nvSpPr>
        <p:spPr>
          <a:xfrm>
            <a:off x="502920" y="1965960"/>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7" name="Shape 4"/>
          <p:cNvSpPr/>
          <p:nvPr/>
        </p:nvSpPr>
        <p:spPr>
          <a:xfrm>
            <a:off x="676656" y="2194560"/>
            <a:ext cx="457200" cy="457200"/>
          </a:xfrm>
          <a:prstGeom prst="ellipse">
            <a:avLst/>
          </a:prstGeom>
          <a:solidFill>
            <a:srgbClr val="17365D"/>
          </a:solidFill>
          <a:ln/>
        </p:spPr>
        <p:txBody>
          <a:bodyPr/>
          <a:lstStyle/>
          <a:p>
            <a:endParaRPr lang="en-US"/>
          </a:p>
        </p:txBody>
      </p:sp>
      <p:sp>
        <p:nvSpPr>
          <p:cNvPr id="8" name="Text 5"/>
          <p:cNvSpPr/>
          <p:nvPr/>
        </p:nvSpPr>
        <p:spPr>
          <a:xfrm>
            <a:off x="676656" y="219456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500" dirty="0"/>
          </a:p>
        </p:txBody>
      </p:sp>
      <p:sp>
        <p:nvSpPr>
          <p:cNvPr id="9" name="Text 6"/>
          <p:cNvSpPr/>
          <p:nvPr/>
        </p:nvSpPr>
        <p:spPr>
          <a:xfrm>
            <a:off x="1325880" y="2039112"/>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Who needs to know about this report, and how fast?</a:t>
            </a:r>
            <a:endParaRPr lang="en-US" sz="1400" dirty="0"/>
          </a:p>
        </p:txBody>
      </p:sp>
      <p:sp>
        <p:nvSpPr>
          <p:cNvPr id="10" name="Shape 7"/>
          <p:cNvSpPr/>
          <p:nvPr/>
        </p:nvSpPr>
        <p:spPr>
          <a:xfrm>
            <a:off x="502920" y="3026664"/>
            <a:ext cx="11201400" cy="914400"/>
          </a:xfrm>
          <a:prstGeom prst="roundRect">
            <a:avLst>
              <a:gd name="adj" fmla="val 7000"/>
            </a:avLst>
          </a:prstGeom>
          <a:solidFill>
            <a:srgbClr val="FFFFFF"/>
          </a:solidFill>
          <a:ln w="12700">
            <a:solidFill>
              <a:srgbClr val="E2E9F1"/>
            </a:solidFill>
            <a:prstDash val="solid"/>
          </a:ln>
        </p:spPr>
        <p:txBody>
          <a:bodyPr/>
          <a:lstStyle/>
          <a:p>
            <a:endParaRPr lang="en-US"/>
          </a:p>
        </p:txBody>
      </p:sp>
      <p:sp>
        <p:nvSpPr>
          <p:cNvPr id="11" name="Shape 8"/>
          <p:cNvSpPr/>
          <p:nvPr/>
        </p:nvSpPr>
        <p:spPr>
          <a:xfrm>
            <a:off x="676656" y="3255264"/>
            <a:ext cx="457200" cy="457200"/>
          </a:xfrm>
          <a:prstGeom prst="ellipse">
            <a:avLst/>
          </a:prstGeom>
          <a:solidFill>
            <a:srgbClr val="17365D"/>
          </a:solidFill>
          <a:ln/>
        </p:spPr>
        <p:txBody>
          <a:bodyPr/>
          <a:lstStyle/>
          <a:p>
            <a:endParaRPr lang="en-US"/>
          </a:p>
        </p:txBody>
      </p:sp>
      <p:sp>
        <p:nvSpPr>
          <p:cNvPr id="12" name="Text 9"/>
          <p:cNvSpPr/>
          <p:nvPr/>
        </p:nvSpPr>
        <p:spPr>
          <a:xfrm>
            <a:off x="676656" y="3255264"/>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500" dirty="0"/>
          </a:p>
        </p:txBody>
      </p:sp>
      <p:sp>
        <p:nvSpPr>
          <p:cNvPr id="13" name="Text 10"/>
          <p:cNvSpPr/>
          <p:nvPr/>
        </p:nvSpPr>
        <p:spPr>
          <a:xfrm>
            <a:off x="1325880" y="3099816"/>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What do you say to Ana in the first five minutes?</a:t>
            </a:r>
            <a:endParaRPr lang="en-US" sz="1400" dirty="0"/>
          </a:p>
        </p:txBody>
      </p:sp>
      <p:sp>
        <p:nvSpPr>
          <p:cNvPr id="14" name="Shape 11"/>
          <p:cNvSpPr/>
          <p:nvPr/>
        </p:nvSpPr>
        <p:spPr>
          <a:xfrm>
            <a:off x="502920" y="4087368"/>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15" name="Shape 12"/>
          <p:cNvSpPr/>
          <p:nvPr/>
        </p:nvSpPr>
        <p:spPr>
          <a:xfrm>
            <a:off x="676656" y="4315968"/>
            <a:ext cx="457200" cy="457200"/>
          </a:xfrm>
          <a:prstGeom prst="ellipse">
            <a:avLst/>
          </a:prstGeom>
          <a:solidFill>
            <a:srgbClr val="17365D"/>
          </a:solidFill>
          <a:ln/>
        </p:spPr>
        <p:txBody>
          <a:bodyPr/>
          <a:lstStyle/>
          <a:p>
            <a:endParaRPr lang="en-US"/>
          </a:p>
        </p:txBody>
      </p:sp>
      <p:sp>
        <p:nvSpPr>
          <p:cNvPr id="16" name="Text 13"/>
          <p:cNvSpPr/>
          <p:nvPr/>
        </p:nvSpPr>
        <p:spPr>
          <a:xfrm>
            <a:off x="676656" y="4315968"/>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500" dirty="0"/>
          </a:p>
        </p:txBody>
      </p:sp>
      <p:sp>
        <p:nvSpPr>
          <p:cNvPr id="17" name="Text 14"/>
          <p:cNvSpPr/>
          <p:nvPr/>
        </p:nvSpPr>
        <p:spPr>
          <a:xfrm>
            <a:off x="1325880" y="4160520"/>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What must you NOT do yet?</a:t>
            </a:r>
            <a:endParaRPr lang="en-US" sz="1400" dirty="0"/>
          </a:p>
        </p:txBody>
      </p:sp>
      <p:sp>
        <p:nvSpPr>
          <p:cNvPr id="18" name="Text 1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9" name="Text 1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54864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WHAT THE LAW REQUIRES</a:t>
            </a:r>
            <a:endParaRPr lang="en-US" sz="1200" dirty="0"/>
          </a:p>
        </p:txBody>
      </p:sp>
      <p:sp>
        <p:nvSpPr>
          <p:cNvPr id="3" name="Text 1"/>
          <p:cNvSpPr/>
          <p:nvPr/>
        </p:nvSpPr>
        <p:spPr>
          <a:xfrm>
            <a:off x="457200" y="658368"/>
            <a:ext cx="8595360" cy="868680"/>
          </a:xfrm>
          <a:prstGeom prst="rect">
            <a:avLst/>
          </a:prstGeom>
          <a:noFill/>
          <a:ln/>
        </p:spPr>
        <p:txBody>
          <a:bodyPr wrap="square" rtlCol="0" anchor="ctr"/>
          <a:lstStyle/>
          <a:p>
            <a:pPr marL="0" indent="0">
              <a:buNone/>
            </a:pPr>
            <a:r>
              <a:rPr lang="en-US" sz="2700" b="1" dirty="0">
                <a:solidFill>
                  <a:srgbClr val="17365D"/>
                </a:solidFill>
                <a:latin typeface="Cambria" pitchFamily="34" charset="0"/>
                <a:ea typeface="Cambria" pitchFamily="34" charset="-122"/>
                <a:cs typeface="Cambria" pitchFamily="34" charset="-120"/>
              </a:rPr>
              <a:t>Did this trigger the institution's duty?</a:t>
            </a:r>
            <a:endParaRPr lang="en-US" sz="27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572768"/>
            <a:ext cx="2011680" cy="384048"/>
          </a:xfrm>
          <a:prstGeom prst="roundRect">
            <a:avLst>
              <a:gd name="adj" fmla="val 14286"/>
            </a:avLst>
          </a:prstGeom>
          <a:solidFill>
            <a:srgbClr val="17365D"/>
          </a:solidFill>
          <a:ln/>
        </p:spPr>
        <p:txBody>
          <a:bodyPr/>
          <a:lstStyle/>
          <a:p>
            <a:endParaRPr lang="en-US"/>
          </a:p>
        </p:txBody>
      </p:sp>
      <p:sp>
        <p:nvSpPr>
          <p:cNvPr id="6" name="Text 3"/>
          <p:cNvSpPr/>
          <p:nvPr/>
        </p:nvSpPr>
        <p:spPr>
          <a:xfrm>
            <a:off x="502920" y="1572768"/>
            <a:ext cx="2011680" cy="384048"/>
          </a:xfrm>
          <a:prstGeom prst="rect">
            <a:avLst/>
          </a:prstGeom>
          <a:noFill/>
          <a:ln/>
        </p:spPr>
        <p:txBody>
          <a:bodyPr wrap="square" lIns="0" tIns="0" rIns="0" bIns="0" rtlCol="0" anchor="ctr"/>
          <a:lstStyle/>
          <a:p>
            <a:pPr marL="0" indent="0" algn="ctr">
              <a:buNone/>
            </a:pPr>
            <a:r>
              <a:rPr lang="en-US" sz="1450" b="1" dirty="0">
                <a:solidFill>
                  <a:srgbClr val="E8C77A"/>
                </a:solidFill>
                <a:latin typeface="Calibri" pitchFamily="34" charset="0"/>
                <a:ea typeface="Calibri" pitchFamily="34" charset="-122"/>
                <a:cs typeface="Calibri" pitchFamily="34" charset="-120"/>
              </a:rPr>
              <a:t>§ 106.30 · § 106.44</a:t>
            </a:r>
            <a:endParaRPr lang="en-US" sz="1250" dirty="0"/>
          </a:p>
        </p:txBody>
      </p:sp>
      <p:sp>
        <p:nvSpPr>
          <p:cNvPr id="7" name="Text 4"/>
          <p:cNvSpPr/>
          <p:nvPr/>
        </p:nvSpPr>
        <p:spPr>
          <a:xfrm>
            <a:off x="548640" y="2194560"/>
            <a:ext cx="11064240" cy="3200400"/>
          </a:xfrm>
          <a:prstGeom prst="rect">
            <a:avLst/>
          </a:prstGeom>
          <a:noFill/>
          <a:ln/>
        </p:spPr>
        <p:txBody>
          <a:bodyPr wrap="square" lIns="0" tIns="0" rIns="0" bIns="0" rtlCol="0" anchor="t"/>
          <a:lstStyle/>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Actual knowledge.  </a:t>
            </a:r>
            <a:r>
              <a:rPr lang="en-US" sz="2000" i="1" dirty="0">
                <a:solidFill>
                  <a:srgbClr val="63748A"/>
                </a:solidFill>
                <a:latin typeface="Calibri" pitchFamily="34" charset="0"/>
                <a:ea typeface="Calibri" pitchFamily="34" charset="-122"/>
                <a:cs typeface="Calibri" pitchFamily="34" charset="-120"/>
              </a:rPr>
              <a:t>Notice to the Title IX Coordinator or an official with authority to take corrective action triggers the response obligation.</a:t>
            </a:r>
            <a:endParaRPr lang="en-US" sz="2000" dirty="0"/>
          </a:p>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The Coordinator must respond promptly.  </a:t>
            </a:r>
            <a:r>
              <a:rPr lang="en-US" sz="2000" i="1" dirty="0">
                <a:solidFill>
                  <a:srgbClr val="63748A"/>
                </a:solidFill>
                <a:latin typeface="Calibri" pitchFamily="34" charset="0"/>
                <a:ea typeface="Calibri" pitchFamily="34" charset="-122"/>
                <a:cs typeface="Calibri" pitchFamily="34" charset="-120"/>
              </a:rPr>
              <a:t>Contact Ana, discuss supportive measures, explain the process and the option to file a formal complaint.</a:t>
            </a:r>
            <a:endParaRPr lang="en-US" sz="2000" dirty="0"/>
          </a:p>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Response must not be deliberately indifferent.  </a:t>
            </a:r>
            <a:r>
              <a:rPr lang="en-US" sz="2000" i="1" dirty="0">
                <a:solidFill>
                  <a:srgbClr val="63748A"/>
                </a:solidFill>
                <a:latin typeface="Calibri" pitchFamily="34" charset="0"/>
                <a:ea typeface="Calibri" pitchFamily="34" charset="-122"/>
                <a:cs typeface="Calibri" pitchFamily="34" charset="-120"/>
              </a:rPr>
              <a:t>Davis / Gebser: the standard is a response that is not clearly unreasonable in light of known circumstances.</a:t>
            </a:r>
            <a:endParaRPr lang="en-US" sz="2000" dirty="0"/>
          </a:p>
        </p:txBody>
      </p:sp>
      <p:sp>
        <p:nvSpPr>
          <p:cNvPr id="8" name="Shape 5"/>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Practical:  </a:t>
            </a:r>
            <a:r>
              <a:rPr lang="en-US" sz="1500" dirty="0">
                <a:solidFill>
                  <a:srgbClr val="FFFFFF"/>
                </a:solidFill>
                <a:latin typeface="Calibri" pitchFamily="34" charset="0"/>
                <a:ea typeface="Calibri" pitchFamily="34" charset="-122"/>
                <a:cs typeface="Calibri" pitchFamily="34" charset="-120"/>
              </a:rPr>
              <a:t>The single most common early error is delay. Once a reporting employee knows, the institution knows — move.</a:t>
            </a:r>
            <a:endParaRPr lang="en-US" sz="130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DO IT WELL</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Best practice — the first conversation with Ana</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94360" y="1645920"/>
            <a:ext cx="10972800" cy="4343400"/>
          </a:xfrm>
          <a:prstGeom prst="rect">
            <a:avLst/>
          </a:prstGeom>
          <a:noFill/>
          <a:ln/>
        </p:spPr>
        <p:txBody>
          <a:bodyPr wrap="square" lIns="0" tIns="0" rIns="0" bIns="0" rtlCol="0" anchor="t"/>
          <a:lstStyle/>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Lead with care: “Thank you for coming in. I understand this may not be easy.” Explain who you are and your role.</a:t>
            </a:r>
            <a:endParaRPr lang="en-US" sz="2000" dirty="0"/>
          </a:p>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Say which hat you wear: confidential vs. reporting — before she shares details.</a:t>
            </a:r>
            <a:endParaRPr lang="en-US" sz="2000" dirty="0"/>
          </a:p>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Put her in control: she decides how much to share today; supportive measures are available now, with or without a complaint.</a:t>
            </a:r>
            <a:endParaRPr lang="en-US" sz="2000" dirty="0"/>
          </a:p>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Explain options plainly: a report, a formal complaint, informal resolution, or none — her choice.</a:t>
            </a:r>
            <a:endParaRPr lang="en-US" sz="2000" dirty="0"/>
          </a:p>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Explain the ban on retaliation and how to report it.</a:t>
            </a:r>
            <a:endParaRPr lang="en-US" sz="2000" dirty="0"/>
          </a:p>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Take neutral, factual notes in her words. Do not investigate or test her account.</a:t>
            </a:r>
            <a:endParaRPr lang="en-US" sz="2000" dirty="0"/>
          </a:p>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Provide the information in more than one format — spoken and written — so she can revisit it later.</a:t>
            </a:r>
            <a:endParaRPr lang="en-US" sz="2000" dirty="0"/>
          </a:p>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Confirm next steps and exactly how to reach you.</a:t>
            </a:r>
            <a:endParaRPr lang="en-US" sz="2000" dirty="0"/>
          </a:p>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Follow up afterward in a way that is safe for her.</a:t>
            </a:r>
            <a:endParaRPr lang="en-US" sz="2000" dirty="0"/>
          </a:p>
        </p:txBody>
      </p:sp>
      <p:sp>
        <p:nvSpPr>
          <p:cNvPr id="6" name="Text 3"/>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7" name="Text 4"/>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INTAKE</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The respondent's first conversation matters just as much</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48640" y="1600200"/>
            <a:ext cx="11064240" cy="3794760"/>
          </a:xfrm>
          <a:prstGeom prst="rect">
            <a:avLst/>
          </a:prstGeom>
          <a:noFill/>
          <a:ln/>
        </p:spPr>
        <p:txBody>
          <a:bodyPr wrap="square" lIns="0" tIns="0" rIns="0" bIns="0" rtlCol="0" anchor="t"/>
          <a:lstStyle/>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Lead with fairness and the presumption of non-responsibility.  </a:t>
            </a:r>
            <a:r>
              <a:rPr lang="en-US" sz="2400" i="1" dirty="0">
                <a:solidFill>
                  <a:srgbClr val="63748A"/>
                </a:solidFill>
                <a:latin typeface="Calibri" pitchFamily="34" charset="0"/>
                <a:ea typeface="Calibri" pitchFamily="34" charset="-122"/>
                <a:cs typeface="Calibri" pitchFamily="34" charset="-120"/>
              </a:rPr>
              <a:t>“No decisions have been made. This is not a hearing.”</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Normalize the emotions without taking sides.  </a:t>
            </a:r>
            <a:r>
              <a:rPr lang="en-US" sz="2400" i="1" dirty="0">
                <a:solidFill>
                  <a:srgbClr val="63748A"/>
                </a:solidFill>
                <a:latin typeface="Calibri" pitchFamily="34" charset="0"/>
                <a:ea typeface="Calibri" pitchFamily="34" charset="-122"/>
                <a:cs typeface="Calibri" pitchFamily="34" charset="-120"/>
              </a:rPr>
              <a:t>Anxiety and defensiveness are common; acknowledge them, stay neutral.</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Explain the process, advisor rights, and supportive measures.  </a:t>
            </a:r>
            <a:r>
              <a:rPr lang="en-US" sz="2400" i="1" dirty="0">
                <a:solidFill>
                  <a:srgbClr val="63748A"/>
                </a:solidFill>
                <a:latin typeface="Calibri" pitchFamily="34" charset="0"/>
                <a:ea typeface="Calibri" pitchFamily="34" charset="-122"/>
                <a:cs typeface="Calibri" pitchFamily="34" charset="-120"/>
              </a:rPr>
              <a:t>Respondents get supportive measures too; each party has an advisor.</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Reinforce the no-retaliation rule and how to reach you.  </a:t>
            </a:r>
            <a:r>
              <a:rPr lang="en-US" sz="2400" i="1" dirty="0">
                <a:solidFill>
                  <a:srgbClr val="63748A"/>
                </a:solidFill>
                <a:latin typeface="Calibri" pitchFamily="34" charset="0"/>
                <a:ea typeface="Calibri" pitchFamily="34" charset="-122"/>
                <a:cs typeface="Calibri" pitchFamily="34" charset="-120"/>
              </a:rPr>
              <a:t>Set expectations of mutual respect and clear communication.</a:t>
            </a:r>
            <a:endParaRPr lang="en-US" sz="2400" dirty="0"/>
          </a:p>
        </p:txBody>
      </p:sp>
      <p:sp>
        <p:nvSpPr>
          <p:cNvPr id="6" name="Shape 3"/>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7" name="Text 4"/>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Why it matters:  </a:t>
            </a:r>
            <a:r>
              <a:rPr lang="en-US" sz="1500" dirty="0">
                <a:solidFill>
                  <a:srgbClr val="FFFFFF"/>
                </a:solidFill>
                <a:latin typeface="Calibri" pitchFamily="34" charset="0"/>
                <a:ea typeface="Calibri" pitchFamily="34" charset="-122"/>
                <a:cs typeface="Calibri" pitchFamily="34" charset="-120"/>
              </a:rPr>
              <a:t>Fair treatment of the respondent from minute one is both the right thing and the institution's best defense later.</a:t>
            </a:r>
            <a:endParaRPr lang="en-US" sz="1300" dirty="0"/>
          </a:p>
        </p:txBody>
      </p:sp>
      <p:sp>
        <p:nvSpPr>
          <p:cNvPr id="8" name="Text 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9" name="Text 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92608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92608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THE HYPOTHETICAL · PART 1 (CONT.)</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The jurisdiction question</a:t>
            </a:r>
            <a:endParaRPr lang="en-US" sz="2600" dirty="0"/>
          </a:p>
        </p:txBody>
      </p:sp>
      <p:sp>
        <p:nvSpPr>
          <p:cNvPr id="6" name="Shape 3"/>
          <p:cNvSpPr/>
          <p:nvPr/>
        </p:nvSpPr>
        <p:spPr>
          <a:xfrm>
            <a:off x="502920" y="1874520"/>
            <a:ext cx="11201400" cy="3063240"/>
          </a:xfrm>
          <a:prstGeom prst="roundRect">
            <a:avLst>
              <a:gd name="adj" fmla="val 209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822960" y="2084832"/>
            <a:ext cx="10561320" cy="2651760"/>
          </a:xfrm>
          <a:prstGeom prst="rect">
            <a:avLst/>
          </a:prstGeom>
          <a:noFill/>
          <a:ln/>
        </p:spPr>
        <p:txBody>
          <a:bodyPr wrap="square" lIns="0" tIns="0" rIns="0" bIns="0" rtlCol="0" anchor="t"/>
          <a:lstStyle/>
          <a:p>
            <a:pPr marL="203200" indent="-203200">
              <a:spcAft>
                <a:spcPts val="900"/>
              </a:spcAft>
              <a:buSzPct val="100000"/>
              <a:buChar char="•"/>
            </a:pPr>
            <a:r>
              <a:rPr lang="en-US" sz="2400" dirty="0">
                <a:solidFill>
                  <a:srgbClr val="1B2733"/>
                </a:solidFill>
                <a:latin typeface="Calibri" pitchFamily="34" charset="0"/>
                <a:ea typeface="Calibri" pitchFamily="34" charset="-122"/>
                <a:cs typeface="Calibri" pitchFamily="34" charset="-120"/>
              </a:rPr>
              <a:t>The assault allegedly happened at an off-campus house that lacrosse players rent.</a:t>
            </a:r>
            <a:endParaRPr lang="en-US" sz="2400" dirty="0"/>
          </a:p>
          <a:p>
            <a:pPr marL="203200" indent="-203200">
              <a:spcAft>
                <a:spcPts val="900"/>
              </a:spcAft>
              <a:buSzPct val="100000"/>
              <a:buChar char="•"/>
            </a:pPr>
            <a:r>
              <a:rPr lang="en-US" sz="2400" b="1" dirty="0">
                <a:solidFill>
                  <a:srgbClr val="1B2733"/>
                </a:solidFill>
                <a:latin typeface="Calibri" pitchFamily="34" charset="0"/>
                <a:ea typeface="Calibri" pitchFamily="34" charset="-122"/>
                <a:cs typeface="Calibri" pitchFamily="34" charset="-120"/>
              </a:rPr>
              <a:t>Key fact: players may live there only with the coach's permission, which can be revoked for behavior — even lateness or bad grades.</a:t>
            </a:r>
            <a:endParaRPr lang="en-US" sz="2400" dirty="0"/>
          </a:p>
          <a:p>
            <a:pPr marL="203200" indent="-203200">
              <a:spcAft>
                <a:spcPts val="900"/>
              </a:spcAft>
              <a:buSzPct val="100000"/>
              <a:buChar char="•"/>
            </a:pPr>
            <a:r>
              <a:rPr lang="en-US" sz="2400" dirty="0">
                <a:solidFill>
                  <a:srgbClr val="1B2733"/>
                </a:solidFill>
                <a:latin typeface="Calibri" pitchFamily="34" charset="0"/>
                <a:ea typeface="Calibri" pitchFamily="34" charset="-122"/>
                <a:cs typeface="Calibri" pitchFamily="34" charset="-120"/>
              </a:rPr>
              <a:t>The team also has player rules layered on top of the student code of conduct.</a:t>
            </a:r>
            <a:endParaRPr lang="en-US" sz="2400" dirty="0"/>
          </a:p>
        </p:txBody>
      </p:sp>
      <p:sp>
        <p:nvSpPr>
          <p:cNvPr id="8" name="Shape 5"/>
          <p:cNvSpPr/>
          <p:nvPr/>
        </p:nvSpPr>
        <p:spPr>
          <a:xfrm>
            <a:off x="502920" y="5257800"/>
            <a:ext cx="11201400" cy="777240"/>
          </a:xfrm>
          <a:prstGeom prst="roundRect">
            <a:avLst>
              <a:gd name="adj" fmla="val 823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257800"/>
            <a:ext cx="10652760" cy="777240"/>
          </a:xfrm>
          <a:prstGeom prst="rect">
            <a:avLst/>
          </a:prstGeom>
          <a:noFill/>
          <a:ln/>
        </p:spPr>
        <p:txBody>
          <a:bodyPr wrap="square" rtlCol="0" anchor="ctr"/>
          <a:lstStyle/>
          <a:p>
            <a:pPr marL="0" indent="0">
              <a:buNone/>
            </a:pPr>
            <a:r>
              <a:rPr lang="en-US" sz="1550" b="1" dirty="0">
                <a:solidFill>
                  <a:srgbClr val="E8C77A"/>
                </a:solidFill>
                <a:latin typeface="Calibri" pitchFamily="34" charset="0"/>
                <a:ea typeface="Calibri" pitchFamily="34" charset="-122"/>
                <a:cs typeface="Calibri" pitchFamily="34" charset="-120"/>
              </a:rPr>
              <a:t>Discussion:  </a:t>
            </a:r>
            <a:r>
              <a:rPr lang="en-US" sz="1550" dirty="0">
                <a:solidFill>
                  <a:srgbClr val="FFFFFF"/>
                </a:solidFill>
                <a:latin typeface="Calibri" pitchFamily="34" charset="0"/>
                <a:ea typeface="Calibri" pitchFamily="34" charset="-122"/>
                <a:cs typeface="Calibri" pitchFamily="34" charset="-120"/>
              </a:rPr>
              <a:t>Is this in the institution's “education program or activity”? What facts decide it?</a:t>
            </a:r>
            <a:endParaRPr lang="en-US" sz="135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54864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CASE LAW</a:t>
            </a:r>
            <a:endParaRPr lang="en-US" sz="1200" dirty="0"/>
          </a:p>
        </p:txBody>
      </p:sp>
      <p:sp>
        <p:nvSpPr>
          <p:cNvPr id="3" name="Text 1"/>
          <p:cNvSpPr/>
          <p:nvPr/>
        </p:nvSpPr>
        <p:spPr>
          <a:xfrm>
            <a:off x="457200" y="658368"/>
            <a:ext cx="9692640" cy="640080"/>
          </a:xfrm>
          <a:prstGeom prst="rect">
            <a:avLst/>
          </a:prstGeom>
          <a:noFill/>
          <a:ln/>
        </p:spPr>
        <p:txBody>
          <a:bodyPr wrap="square" rtlCol="0" anchor="ctr"/>
          <a:lstStyle/>
          <a:p>
            <a:pPr marL="0" indent="0">
              <a:buNone/>
            </a:pPr>
            <a:r>
              <a:rPr lang="en-US" sz="2400" b="1" dirty="0">
                <a:solidFill>
                  <a:srgbClr val="17365D"/>
                </a:solidFill>
                <a:latin typeface="Cambria" pitchFamily="34" charset="0"/>
                <a:ea typeface="Cambria" pitchFamily="34" charset="-122"/>
                <a:cs typeface="Cambria" pitchFamily="34" charset="-120"/>
              </a:rPr>
              <a:t>Brown v. Arizona</a:t>
            </a:r>
            <a:endParaRPr lang="en-US" sz="2400" dirty="0"/>
          </a:p>
        </p:txBody>
      </p:sp>
      <p:sp>
        <p:nvSpPr>
          <p:cNvPr id="4" name="Text 2"/>
          <p:cNvSpPr/>
          <p:nvPr/>
        </p:nvSpPr>
        <p:spPr>
          <a:xfrm>
            <a:off x="502920" y="1298448"/>
            <a:ext cx="10058400" cy="320040"/>
          </a:xfrm>
          <a:prstGeom prst="rect">
            <a:avLst/>
          </a:prstGeom>
          <a:noFill/>
          <a:ln/>
        </p:spPr>
        <p:txBody>
          <a:bodyPr wrap="square" rtlCol="0" anchor="ctr"/>
          <a:lstStyle/>
          <a:p>
            <a:pPr marL="0" indent="0">
              <a:buNone/>
            </a:pPr>
            <a:r>
              <a:rPr lang="en-US" sz="1500" i="1" dirty="0">
                <a:solidFill>
                  <a:srgbClr val="4A6D93"/>
                </a:solidFill>
                <a:latin typeface="Calibri" pitchFamily="34" charset="0"/>
                <a:ea typeface="Calibri" pitchFamily="34" charset="-122"/>
                <a:cs typeface="Calibri" pitchFamily="34" charset="-120"/>
              </a:rPr>
              <a:t>9th Cir. Sep. 25, 2023  —  substantial control over off-campus housing</a:t>
            </a:r>
            <a:endParaRPr lang="en-US" sz="1300" dirty="0"/>
          </a:p>
        </p:txBody>
      </p:sp>
      <p:pic>
        <p:nvPicPr>
          <p:cNvPr id="5"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6" name="Shape 3"/>
          <p:cNvSpPr/>
          <p:nvPr/>
        </p:nvSpPr>
        <p:spPr>
          <a:xfrm>
            <a:off x="502920" y="1783080"/>
            <a:ext cx="11201400" cy="2148840"/>
          </a:xfrm>
          <a:prstGeom prst="roundRect">
            <a:avLst>
              <a:gd name="adj" fmla="val 2979"/>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777240" y="1874520"/>
            <a:ext cx="10652760" cy="1965960"/>
          </a:xfrm>
          <a:prstGeom prst="rect">
            <a:avLst/>
          </a:prstGeom>
          <a:noFill/>
          <a:ln/>
        </p:spPr>
        <p:txBody>
          <a:bodyPr wrap="square" lIns="0" tIns="0" rIns="0" bIns="0" rtlCol="0" anchor="ctr"/>
          <a:lstStyle/>
          <a:p>
            <a:pPr marL="0" indent="0">
              <a:lnSpc>
                <a:spcPct val="108000"/>
              </a:lnSpc>
              <a:buNone/>
            </a:pPr>
            <a:r>
              <a:rPr lang="en-US" sz="2400" b="1" dirty="0">
                <a:solidFill>
                  <a:srgbClr val="B08D57"/>
                </a:solidFill>
                <a:latin typeface="Cambria" pitchFamily="34" charset="0"/>
                <a:ea typeface="Cambria" pitchFamily="34" charset="-122"/>
                <a:cs typeface="Cambria" pitchFamily="34" charset="-120"/>
              </a:rPr>
              <a:t>“</a:t>
            </a:r>
            <a:r>
              <a:rPr lang="en-US" sz="2400" i="1" dirty="0">
                <a:solidFill>
                  <a:srgbClr val="1B2733"/>
                </a:solidFill>
                <a:latin typeface="Calibri" pitchFamily="34" charset="0"/>
                <a:ea typeface="Calibri" pitchFamily="34" charset="-122"/>
                <a:cs typeface="Calibri" pitchFamily="34" charset="-120"/>
              </a:rPr>
              <a:t>The University and football program allowed [the player] and his teammates to live off campus only with the permission of their coaches... permission to live off campus was conditioned on good behavior and could be revoked. The very existence of this off-campus players' residence was therefore subject to the coaches' control.”</a:t>
            </a:r>
            <a:endParaRPr lang="en-US" sz="2400" dirty="0"/>
          </a:p>
        </p:txBody>
      </p:sp>
      <p:sp>
        <p:nvSpPr>
          <p:cNvPr id="8" name="Text 5"/>
          <p:cNvSpPr/>
          <p:nvPr/>
        </p:nvSpPr>
        <p:spPr>
          <a:xfrm>
            <a:off x="548640" y="4133088"/>
            <a:ext cx="11064240" cy="1353312"/>
          </a:xfrm>
          <a:prstGeom prst="rect">
            <a:avLst/>
          </a:prstGeom>
          <a:noFill/>
          <a:ln/>
        </p:spPr>
        <p:txBody>
          <a:bodyPr wrap="square" lIns="0" tIns="0" rIns="0" bIns="0" rtlCol="0" anchor="t"/>
          <a:lstStyle/>
          <a:p>
            <a:pPr marL="228600" indent="-228600">
              <a:spcAft>
                <a:spcPts val="600"/>
              </a:spcAft>
              <a:buSzPct val="100000"/>
              <a:buChar char="•"/>
            </a:pPr>
            <a:r>
              <a:rPr lang="en-US" sz="1550" dirty="0">
                <a:solidFill>
                  <a:srgbClr val="1B2733"/>
                </a:solidFill>
                <a:latin typeface="Calibri" pitchFamily="34" charset="0"/>
                <a:ea typeface="Calibri" pitchFamily="34" charset="-122"/>
                <a:cs typeface="Calibri" pitchFamily="34" charset="-120"/>
              </a:rPr>
              <a:t>“Substantial control” over the context can exist even off campus — here, through team rules and revocable permission.</a:t>
            </a:r>
            <a:endParaRPr lang="en-US" sz="1350" dirty="0"/>
          </a:p>
          <a:p>
            <a:pPr marL="228600" indent="-228600">
              <a:spcAft>
                <a:spcPts val="600"/>
              </a:spcAft>
              <a:buSzPct val="100000"/>
              <a:buChar char="•"/>
            </a:pPr>
            <a:r>
              <a:rPr lang="en-US" sz="1550" dirty="0">
                <a:solidFill>
                  <a:srgbClr val="1B2733"/>
                </a:solidFill>
                <a:latin typeface="Calibri" pitchFamily="34" charset="0"/>
                <a:ea typeface="Calibri" pitchFamily="34" charset="-122"/>
                <a:cs typeface="Calibri" pitchFamily="34" charset="-120"/>
              </a:rPr>
              <a:t>Our hypo is built on these facts: coach-controlled housing plus player rules likely bring it within the program or activity.</a:t>
            </a:r>
            <a:endParaRPr lang="en-US" sz="1350" dirty="0"/>
          </a:p>
        </p:txBody>
      </p:sp>
      <p:sp>
        <p:nvSpPr>
          <p:cNvPr id="9" name="Shape 6"/>
          <p:cNvSpPr/>
          <p:nvPr/>
        </p:nvSpPr>
        <p:spPr>
          <a:xfrm>
            <a:off x="502920" y="553212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10" name="Text 7"/>
          <p:cNvSpPr/>
          <p:nvPr/>
        </p:nvSpPr>
        <p:spPr>
          <a:xfrm>
            <a:off x="777240" y="553212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Why it matters:  </a:t>
            </a:r>
            <a:r>
              <a:rPr lang="en-US" sz="1500" dirty="0">
                <a:solidFill>
                  <a:srgbClr val="FFFFFF"/>
                </a:solidFill>
                <a:latin typeface="Calibri" pitchFamily="34" charset="0"/>
                <a:ea typeface="Calibri" pitchFamily="34" charset="-122"/>
                <a:cs typeface="Calibri" pitchFamily="34" charset="-120"/>
              </a:rPr>
              <a:t>Scope is a fact question. Don't reflexively say “off-campus = not ours.” Look for control over the person and the setting.</a:t>
            </a:r>
            <a:endParaRPr lang="en-US" sz="1300" dirty="0"/>
          </a:p>
        </p:txBody>
      </p:sp>
      <p:sp>
        <p:nvSpPr>
          <p:cNvPr id="11" name="Text 8"/>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2" name="Text 9"/>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54864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WHAT THE LAW REQUIRES</a:t>
            </a:r>
            <a:endParaRPr lang="en-US" sz="1200" dirty="0"/>
          </a:p>
        </p:txBody>
      </p:sp>
      <p:sp>
        <p:nvSpPr>
          <p:cNvPr id="3" name="Text 1"/>
          <p:cNvSpPr/>
          <p:nvPr/>
        </p:nvSpPr>
        <p:spPr>
          <a:xfrm>
            <a:off x="457200" y="658368"/>
            <a:ext cx="8595360" cy="868680"/>
          </a:xfrm>
          <a:prstGeom prst="rect">
            <a:avLst/>
          </a:prstGeom>
          <a:noFill/>
          <a:ln/>
        </p:spPr>
        <p:txBody>
          <a:bodyPr wrap="square" rtlCol="0" anchor="ctr"/>
          <a:lstStyle/>
          <a:p>
            <a:pPr marL="0" indent="0">
              <a:buNone/>
            </a:pPr>
            <a:r>
              <a:rPr lang="en-US" sz="2700" b="1" dirty="0">
                <a:solidFill>
                  <a:srgbClr val="17365D"/>
                </a:solidFill>
                <a:latin typeface="Cambria" pitchFamily="34" charset="0"/>
                <a:ea typeface="Cambria" pitchFamily="34" charset="-122"/>
                <a:cs typeface="Cambria" pitchFamily="34" charset="-120"/>
              </a:rPr>
              <a:t>Supportive measures — now, not later</a:t>
            </a:r>
            <a:endParaRPr lang="en-US" sz="27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572768"/>
            <a:ext cx="2011680" cy="384048"/>
          </a:xfrm>
          <a:prstGeom prst="roundRect">
            <a:avLst>
              <a:gd name="adj" fmla="val 14286"/>
            </a:avLst>
          </a:prstGeom>
          <a:solidFill>
            <a:srgbClr val="17365D"/>
          </a:solidFill>
          <a:ln/>
        </p:spPr>
        <p:txBody>
          <a:bodyPr/>
          <a:lstStyle/>
          <a:p>
            <a:endParaRPr lang="en-US"/>
          </a:p>
        </p:txBody>
      </p:sp>
      <p:sp>
        <p:nvSpPr>
          <p:cNvPr id="6" name="Text 3"/>
          <p:cNvSpPr/>
          <p:nvPr/>
        </p:nvSpPr>
        <p:spPr>
          <a:xfrm>
            <a:off x="502920" y="1572768"/>
            <a:ext cx="2011680" cy="384048"/>
          </a:xfrm>
          <a:prstGeom prst="rect">
            <a:avLst/>
          </a:prstGeom>
          <a:noFill/>
          <a:ln/>
        </p:spPr>
        <p:txBody>
          <a:bodyPr wrap="square" lIns="0" tIns="0" rIns="0" bIns="0" rtlCol="0" anchor="ctr"/>
          <a:lstStyle/>
          <a:p>
            <a:pPr marL="0" indent="0" algn="ctr">
              <a:buNone/>
            </a:pPr>
            <a:r>
              <a:rPr lang="en-US" sz="1450" b="1" dirty="0">
                <a:solidFill>
                  <a:srgbClr val="E8C77A"/>
                </a:solidFill>
                <a:latin typeface="Calibri" pitchFamily="34" charset="0"/>
                <a:ea typeface="Calibri" pitchFamily="34" charset="-122"/>
                <a:cs typeface="Calibri" pitchFamily="34" charset="-120"/>
              </a:rPr>
              <a:t>§ 106.30 · § 106.44</a:t>
            </a:r>
            <a:endParaRPr lang="en-US" sz="1250" dirty="0"/>
          </a:p>
        </p:txBody>
      </p:sp>
      <p:sp>
        <p:nvSpPr>
          <p:cNvPr id="7" name="Text 4"/>
          <p:cNvSpPr/>
          <p:nvPr/>
        </p:nvSpPr>
        <p:spPr>
          <a:xfrm>
            <a:off x="548640" y="2194560"/>
            <a:ext cx="11064240" cy="3200400"/>
          </a:xfrm>
          <a:prstGeom prst="rect">
            <a:avLst/>
          </a:prstGeom>
          <a:noFill/>
          <a:ln/>
        </p:spPr>
        <p:txBody>
          <a:bodyPr wrap="square" lIns="0" tIns="0" rIns="0" bIns="0" rtlCol="0" anchor="t"/>
          <a:lstStyle/>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Individualized, no-fee, non-disciplinary, non-punitive.  </a:t>
            </a:r>
            <a:r>
              <a:rPr lang="en-US" sz="2000" i="1" dirty="0">
                <a:solidFill>
                  <a:srgbClr val="63748A"/>
                </a:solidFill>
                <a:latin typeface="Calibri" pitchFamily="34" charset="0"/>
                <a:ea typeface="Calibri" pitchFamily="34" charset="-122"/>
                <a:cs typeface="Calibri" pitchFamily="34" charset="-120"/>
              </a:rPr>
              <a:t>Designed to restore or preserve equal access and protect safety; must not unreasonably burden the other party.</a:t>
            </a:r>
            <a:endParaRPr lang="en-US" sz="2000" dirty="0"/>
          </a:p>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Available with or without a formal complaint.  </a:t>
            </a:r>
            <a:r>
              <a:rPr lang="en-US" sz="2000" i="1" dirty="0">
                <a:solidFill>
                  <a:srgbClr val="63748A"/>
                </a:solidFill>
                <a:latin typeface="Calibri" pitchFamily="34" charset="0"/>
                <a:ea typeface="Calibri" pitchFamily="34" charset="-122"/>
                <a:cs typeface="Calibri" pitchFamily="34" charset="-120"/>
              </a:rPr>
              <a:t>They are decoupled from filing — offer them as soon as you have notice.</a:t>
            </a:r>
            <a:endParaRPr lang="en-US" sz="2000" dirty="0"/>
          </a:p>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For Ana:  </a:t>
            </a:r>
            <a:r>
              <a:rPr lang="en-US" sz="2000" i="1" dirty="0">
                <a:solidFill>
                  <a:srgbClr val="63748A"/>
                </a:solidFill>
                <a:latin typeface="Calibri" pitchFamily="34" charset="0"/>
                <a:ea typeface="Calibri" pitchFamily="34" charset="-122"/>
                <a:cs typeface="Calibri" pitchFamily="34" charset="-120"/>
              </a:rPr>
              <a:t>Lab section change, a mutual no-contact directive, housing options, academic flexibility, counseling referral.</a:t>
            </a:r>
            <a:endParaRPr lang="en-US" sz="2000" dirty="0"/>
          </a:p>
          <a:p>
            <a:pPr marL="228600" indent="-228600">
              <a:spcAft>
                <a:spcPts val="200"/>
              </a:spcAft>
              <a:buSzPct val="100000"/>
              <a:buChar char="•"/>
            </a:pPr>
            <a:r>
              <a:rPr lang="en-US" sz="2000" dirty="0">
                <a:solidFill>
                  <a:srgbClr val="1B2733"/>
                </a:solidFill>
                <a:latin typeface="Calibri" pitchFamily="34" charset="0"/>
                <a:ea typeface="Calibri" pitchFamily="34" charset="-122"/>
                <a:cs typeface="Calibri" pitchFamily="34" charset="-120"/>
              </a:rPr>
              <a:t>For Jordan:  </a:t>
            </a:r>
            <a:r>
              <a:rPr lang="en-US" sz="2000" i="1" dirty="0">
                <a:solidFill>
                  <a:srgbClr val="63748A"/>
                </a:solidFill>
                <a:latin typeface="Calibri" pitchFamily="34" charset="0"/>
                <a:ea typeface="Calibri" pitchFamily="34" charset="-122"/>
                <a:cs typeface="Calibri" pitchFamily="34" charset="-120"/>
              </a:rPr>
              <a:t>Measures are available to the respondent too; they cannot function as discipline before a finding.</a:t>
            </a:r>
            <a:endParaRPr lang="en-US" sz="2000" dirty="0"/>
          </a:p>
        </p:txBody>
      </p:sp>
      <p:sp>
        <p:nvSpPr>
          <p:cNvPr id="8" name="Shape 5"/>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Document it:  </a:t>
            </a:r>
            <a:r>
              <a:rPr lang="en-US" sz="1500" dirty="0">
                <a:solidFill>
                  <a:srgbClr val="FFFFFF"/>
                </a:solidFill>
                <a:latin typeface="Calibri" pitchFamily="34" charset="0"/>
                <a:ea typeface="Calibri" pitchFamily="34" charset="-122"/>
                <a:cs typeface="Calibri" pitchFamily="34" charset="-120"/>
              </a:rPr>
              <a:t>Record what was offered, accepted, and declined — and revisit as needs change.</a:t>
            </a:r>
            <a:endParaRPr lang="en-US" sz="130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28600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28600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QUESTIONS</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The hard judgment calls at intake</a:t>
            </a:r>
            <a:endParaRPr lang="en-US" sz="2600" dirty="0"/>
          </a:p>
        </p:txBody>
      </p:sp>
      <p:sp>
        <p:nvSpPr>
          <p:cNvPr id="6" name="Shape 3"/>
          <p:cNvSpPr/>
          <p:nvPr/>
        </p:nvSpPr>
        <p:spPr>
          <a:xfrm>
            <a:off x="502920" y="1965960"/>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7" name="Shape 4"/>
          <p:cNvSpPr/>
          <p:nvPr/>
        </p:nvSpPr>
        <p:spPr>
          <a:xfrm>
            <a:off x="676656" y="2194560"/>
            <a:ext cx="457200" cy="457200"/>
          </a:xfrm>
          <a:prstGeom prst="ellipse">
            <a:avLst/>
          </a:prstGeom>
          <a:solidFill>
            <a:srgbClr val="17365D"/>
          </a:solidFill>
          <a:ln/>
        </p:spPr>
        <p:txBody>
          <a:bodyPr/>
          <a:lstStyle/>
          <a:p>
            <a:endParaRPr lang="en-US"/>
          </a:p>
        </p:txBody>
      </p:sp>
      <p:sp>
        <p:nvSpPr>
          <p:cNvPr id="8" name="Text 5"/>
          <p:cNvSpPr/>
          <p:nvPr/>
        </p:nvSpPr>
        <p:spPr>
          <a:xfrm>
            <a:off x="676656" y="219456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500" dirty="0"/>
          </a:p>
        </p:txBody>
      </p:sp>
      <p:sp>
        <p:nvSpPr>
          <p:cNvPr id="9" name="Text 6"/>
          <p:cNvSpPr/>
          <p:nvPr/>
        </p:nvSpPr>
        <p:spPr>
          <a:xfrm>
            <a:off x="1325880" y="2039112"/>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Ana asks you to “keep this between us.” How do you respond?</a:t>
            </a:r>
            <a:endParaRPr lang="en-US" sz="1400" dirty="0"/>
          </a:p>
        </p:txBody>
      </p:sp>
      <p:sp>
        <p:nvSpPr>
          <p:cNvPr id="10" name="Shape 7"/>
          <p:cNvSpPr/>
          <p:nvPr/>
        </p:nvSpPr>
        <p:spPr>
          <a:xfrm>
            <a:off x="502920" y="3026664"/>
            <a:ext cx="11201400" cy="914400"/>
          </a:xfrm>
          <a:prstGeom prst="roundRect">
            <a:avLst>
              <a:gd name="adj" fmla="val 7000"/>
            </a:avLst>
          </a:prstGeom>
          <a:solidFill>
            <a:srgbClr val="FFFFFF"/>
          </a:solidFill>
          <a:ln w="12700">
            <a:solidFill>
              <a:srgbClr val="E2E9F1"/>
            </a:solidFill>
            <a:prstDash val="solid"/>
          </a:ln>
        </p:spPr>
        <p:txBody>
          <a:bodyPr/>
          <a:lstStyle/>
          <a:p>
            <a:endParaRPr lang="en-US"/>
          </a:p>
        </p:txBody>
      </p:sp>
      <p:sp>
        <p:nvSpPr>
          <p:cNvPr id="11" name="Shape 8"/>
          <p:cNvSpPr/>
          <p:nvPr/>
        </p:nvSpPr>
        <p:spPr>
          <a:xfrm>
            <a:off x="676656" y="3255264"/>
            <a:ext cx="457200" cy="457200"/>
          </a:xfrm>
          <a:prstGeom prst="ellipse">
            <a:avLst/>
          </a:prstGeom>
          <a:solidFill>
            <a:srgbClr val="17365D"/>
          </a:solidFill>
          <a:ln/>
        </p:spPr>
        <p:txBody>
          <a:bodyPr/>
          <a:lstStyle/>
          <a:p>
            <a:endParaRPr lang="en-US"/>
          </a:p>
        </p:txBody>
      </p:sp>
      <p:sp>
        <p:nvSpPr>
          <p:cNvPr id="12" name="Text 9"/>
          <p:cNvSpPr/>
          <p:nvPr/>
        </p:nvSpPr>
        <p:spPr>
          <a:xfrm>
            <a:off x="676656" y="3255264"/>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500" dirty="0"/>
          </a:p>
        </p:txBody>
      </p:sp>
      <p:sp>
        <p:nvSpPr>
          <p:cNvPr id="13" name="Text 10"/>
          <p:cNvSpPr/>
          <p:nvPr/>
        </p:nvSpPr>
        <p:spPr>
          <a:xfrm>
            <a:off x="1325880" y="3099816"/>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A teammate emails you “Ana is lying — here are screenshots.” What do you do with that now?</a:t>
            </a:r>
            <a:endParaRPr lang="en-US" sz="1400" dirty="0"/>
          </a:p>
        </p:txBody>
      </p:sp>
      <p:sp>
        <p:nvSpPr>
          <p:cNvPr id="14" name="Shape 11"/>
          <p:cNvSpPr/>
          <p:nvPr/>
        </p:nvSpPr>
        <p:spPr>
          <a:xfrm>
            <a:off x="502920" y="4087368"/>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15" name="Shape 12"/>
          <p:cNvSpPr/>
          <p:nvPr/>
        </p:nvSpPr>
        <p:spPr>
          <a:xfrm>
            <a:off x="676656" y="4315968"/>
            <a:ext cx="457200" cy="457200"/>
          </a:xfrm>
          <a:prstGeom prst="ellipse">
            <a:avLst/>
          </a:prstGeom>
          <a:solidFill>
            <a:srgbClr val="17365D"/>
          </a:solidFill>
          <a:ln/>
        </p:spPr>
        <p:txBody>
          <a:bodyPr/>
          <a:lstStyle/>
          <a:p>
            <a:endParaRPr lang="en-US"/>
          </a:p>
        </p:txBody>
      </p:sp>
      <p:sp>
        <p:nvSpPr>
          <p:cNvPr id="16" name="Text 13"/>
          <p:cNvSpPr/>
          <p:nvPr/>
        </p:nvSpPr>
        <p:spPr>
          <a:xfrm>
            <a:off x="676656" y="4315968"/>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500" dirty="0"/>
          </a:p>
        </p:txBody>
      </p:sp>
      <p:sp>
        <p:nvSpPr>
          <p:cNvPr id="17" name="Text 14"/>
          <p:cNvSpPr/>
          <p:nvPr/>
        </p:nvSpPr>
        <p:spPr>
          <a:xfrm>
            <a:off x="1325880" y="4160520"/>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Jordan's parent calls demanding to know what's happening. What can you say?</a:t>
            </a:r>
            <a:endParaRPr lang="en-US" sz="1400" dirty="0"/>
          </a:p>
        </p:txBody>
      </p:sp>
      <p:sp>
        <p:nvSpPr>
          <p:cNvPr id="18" name="Text 1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9" name="Text 1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DO IT WELL</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Best practices — intake, in one screen</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94360" y="1645920"/>
            <a:ext cx="10972800" cy="4343400"/>
          </a:xfrm>
          <a:prstGeom prst="rect">
            <a:avLst/>
          </a:prstGeom>
          <a:noFill/>
          <a:ln/>
        </p:spPr>
        <p:txBody>
          <a:bodyPr wrap="square" lIns="0" tIns="0" rIns="0" bIns="0" rtlCol="0" anchor="t"/>
          <a:lstStyle/>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Move fast on safety and supportive measures; they never wait for the jurisdiction question.</a:t>
            </a:r>
            <a:endParaRPr lang="en-US" sz="2400" dirty="0"/>
          </a:p>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Say which hat you wear before details are shared; never promise confidentiality you can't keep.</a:t>
            </a:r>
            <a:endParaRPr lang="en-US" sz="2400" dirty="0"/>
          </a:p>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Scope carefully — look for control over the person and the setting, even off campus.</a:t>
            </a:r>
            <a:endParaRPr lang="en-US" sz="2400" dirty="0"/>
          </a:p>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Explain options without pressure; the choice to file is the complainant's (with the Coordinator's backstop).</a:t>
            </a:r>
            <a:endParaRPr lang="en-US" sz="2400" dirty="0"/>
          </a:p>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Document contemporaneously: what was reported, offered, accepted, declined, and decided — with the reasons.</a:t>
            </a:r>
            <a:endParaRPr lang="en-US" sz="2400" dirty="0"/>
          </a:p>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Treat the respondent fairly from minute one.</a:t>
            </a:r>
            <a:endParaRPr lang="en-US" sz="2400" dirty="0"/>
          </a:p>
        </p:txBody>
      </p:sp>
      <p:sp>
        <p:nvSpPr>
          <p:cNvPr id="6" name="Text 3"/>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7" name="Text 4"/>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28</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92608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92608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THE HYPOTHETICAL · PART 1 (CONT.)</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To file, or not to file?</a:t>
            </a:r>
            <a:endParaRPr lang="en-US" sz="2600" dirty="0"/>
          </a:p>
        </p:txBody>
      </p:sp>
      <p:sp>
        <p:nvSpPr>
          <p:cNvPr id="6" name="Shape 3"/>
          <p:cNvSpPr/>
          <p:nvPr/>
        </p:nvSpPr>
        <p:spPr>
          <a:xfrm>
            <a:off x="502920" y="1874520"/>
            <a:ext cx="11201400" cy="3063240"/>
          </a:xfrm>
          <a:prstGeom prst="roundRect">
            <a:avLst>
              <a:gd name="adj" fmla="val 209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822960" y="2084832"/>
            <a:ext cx="10561320" cy="2651760"/>
          </a:xfrm>
          <a:prstGeom prst="rect">
            <a:avLst/>
          </a:prstGeom>
          <a:noFill/>
          <a:ln/>
        </p:spPr>
        <p:txBody>
          <a:bodyPr wrap="square" lIns="0" tIns="0" rIns="0" bIns="0" rtlCol="0" anchor="t"/>
          <a:lstStyle/>
          <a:p>
            <a:pPr marL="203200" indent="-203200">
              <a:spcAft>
                <a:spcPts val="900"/>
              </a:spcAft>
              <a:buSzPct val="100000"/>
              <a:buChar char="•"/>
            </a:pPr>
            <a:r>
              <a:rPr lang="en-US" sz="2800" dirty="0">
                <a:solidFill>
                  <a:srgbClr val="1B2733"/>
                </a:solidFill>
                <a:latin typeface="Calibri" pitchFamily="34" charset="0"/>
                <a:ea typeface="Calibri" pitchFamily="34" charset="-122"/>
                <a:cs typeface="Calibri" pitchFamily="34" charset="-120"/>
              </a:rPr>
              <a:t>Ana isn't sure she wants a formal complaint. She wants the anxiety to stop and to feel safe in lab.</a:t>
            </a:r>
            <a:endParaRPr lang="en-US" sz="2800" dirty="0"/>
          </a:p>
          <a:p>
            <a:pPr marL="203200" indent="-203200">
              <a:spcAft>
                <a:spcPts val="900"/>
              </a:spcAft>
              <a:buSzPct val="100000"/>
              <a:buChar char="•"/>
            </a:pPr>
            <a:r>
              <a:rPr lang="en-US" sz="2800" dirty="0">
                <a:solidFill>
                  <a:srgbClr val="1B2733"/>
                </a:solidFill>
                <a:latin typeface="Calibri" pitchFamily="34" charset="0"/>
                <a:ea typeface="Calibri" pitchFamily="34" charset="-122"/>
                <a:cs typeface="Calibri" pitchFamily="34" charset="-120"/>
              </a:rPr>
              <a:t>She's worried about retaliation from Jordan's teammates.</a:t>
            </a:r>
            <a:endParaRPr lang="en-US" sz="2800" dirty="0"/>
          </a:p>
          <a:p>
            <a:pPr marL="203200" indent="-203200">
              <a:spcAft>
                <a:spcPts val="900"/>
              </a:spcAft>
              <a:buSzPct val="100000"/>
              <a:buChar char="•"/>
            </a:pPr>
            <a:r>
              <a:rPr lang="en-US" sz="2800" b="1" dirty="0">
                <a:solidFill>
                  <a:srgbClr val="1B2733"/>
                </a:solidFill>
                <a:latin typeface="Calibri" pitchFamily="34" charset="0"/>
                <a:ea typeface="Calibri" pitchFamily="34" charset="-122"/>
                <a:cs typeface="Calibri" pitchFamily="34" charset="-120"/>
              </a:rPr>
              <a:t>The Coordinator notes she can provide supportive measures now regardless — and that the Coordinator may sign a formal complaint even if Ana does not.</a:t>
            </a:r>
            <a:endParaRPr lang="en-US" sz="2800" dirty="0"/>
          </a:p>
        </p:txBody>
      </p:sp>
      <p:sp>
        <p:nvSpPr>
          <p:cNvPr id="8" name="Shape 5"/>
          <p:cNvSpPr/>
          <p:nvPr/>
        </p:nvSpPr>
        <p:spPr>
          <a:xfrm>
            <a:off x="502920" y="5257800"/>
            <a:ext cx="11201400" cy="777240"/>
          </a:xfrm>
          <a:prstGeom prst="roundRect">
            <a:avLst>
              <a:gd name="adj" fmla="val 823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257800"/>
            <a:ext cx="10652760" cy="777240"/>
          </a:xfrm>
          <a:prstGeom prst="rect">
            <a:avLst/>
          </a:prstGeom>
          <a:noFill/>
          <a:ln/>
        </p:spPr>
        <p:txBody>
          <a:bodyPr wrap="square" rtlCol="0" anchor="ctr"/>
          <a:lstStyle/>
          <a:p>
            <a:pPr marL="0" indent="0">
              <a:buNone/>
            </a:pPr>
            <a:r>
              <a:rPr lang="en-US" sz="1550" b="1" dirty="0">
                <a:solidFill>
                  <a:srgbClr val="E8C77A"/>
                </a:solidFill>
                <a:latin typeface="Calibri" pitchFamily="34" charset="0"/>
                <a:ea typeface="Calibri" pitchFamily="34" charset="-122"/>
                <a:cs typeface="Calibri" pitchFamily="34" charset="-120"/>
              </a:rPr>
              <a:t>Discussion:  </a:t>
            </a:r>
            <a:r>
              <a:rPr lang="en-US" sz="1550" dirty="0">
                <a:solidFill>
                  <a:srgbClr val="FFFFFF"/>
                </a:solidFill>
                <a:latin typeface="Calibri" pitchFamily="34" charset="0"/>
                <a:ea typeface="Calibri" pitchFamily="34" charset="-122"/>
                <a:cs typeface="Calibri" pitchFamily="34" charset="-120"/>
              </a:rPr>
              <a:t>Would you sign a complaint over Ana's hesitation? What factors drive that call?</a:t>
            </a:r>
            <a:endParaRPr lang="en-US" sz="135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6">
    <p:bg>
      <p:bgPr>
        <a:solidFill>
          <a:srgbClr val="17365D"/>
        </a:solid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502920" y="457200"/>
            <a:ext cx="1737360" cy="743360"/>
          </a:xfrm>
          <a:prstGeom prst="rect">
            <a:avLst/>
          </a:prstGeom>
        </p:spPr>
      </p:pic>
      <p:sp>
        <p:nvSpPr>
          <p:cNvPr id="3" name="Shape 0"/>
          <p:cNvSpPr/>
          <p:nvPr/>
        </p:nvSpPr>
        <p:spPr>
          <a:xfrm>
            <a:off x="548640" y="2743200"/>
            <a:ext cx="1097280" cy="1097280"/>
          </a:xfrm>
          <a:prstGeom prst="ellipse">
            <a:avLst/>
          </a:prstGeom>
          <a:solidFill>
            <a:srgbClr val="FFFFFF"/>
          </a:solidFill>
          <a:ln/>
        </p:spPr>
        <p:txBody>
          <a:bodyPr/>
          <a:lstStyle/>
          <a:p>
            <a:endParaRPr lang="en-US"/>
          </a:p>
        </p:txBody>
      </p:sp>
      <p:sp>
        <p:nvSpPr>
          <p:cNvPr id="4" name="Text 1"/>
          <p:cNvSpPr/>
          <p:nvPr/>
        </p:nvSpPr>
        <p:spPr>
          <a:xfrm>
            <a:off x="548640" y="2743200"/>
            <a:ext cx="1097280" cy="1097280"/>
          </a:xfrm>
          <a:prstGeom prst="rect">
            <a:avLst/>
          </a:prstGeom>
          <a:noFill/>
          <a:ln/>
        </p:spPr>
        <p:txBody>
          <a:bodyPr wrap="square" rtlCol="0" anchor="ctr"/>
          <a:lstStyle/>
          <a:p>
            <a:pPr marL="0" indent="0" algn="ctr">
              <a:buNone/>
            </a:pPr>
            <a:r>
              <a:rPr lang="en-US" sz="3000" b="1" dirty="0">
                <a:solidFill>
                  <a:srgbClr val="17365D"/>
                </a:solidFill>
                <a:latin typeface="Cambria" pitchFamily="34" charset="0"/>
                <a:ea typeface="Cambria" pitchFamily="34" charset="-122"/>
                <a:cs typeface="Cambria" pitchFamily="34" charset="-120"/>
              </a:rPr>
              <a:t>5</a:t>
            </a:r>
            <a:endParaRPr lang="en-US" sz="3000" dirty="0"/>
          </a:p>
        </p:txBody>
      </p:sp>
      <p:sp>
        <p:nvSpPr>
          <p:cNvPr id="5" name="Text 2"/>
          <p:cNvSpPr/>
          <p:nvPr/>
        </p:nvSpPr>
        <p:spPr>
          <a:xfrm>
            <a:off x="1874520" y="2743200"/>
            <a:ext cx="9692640" cy="365760"/>
          </a:xfrm>
          <a:prstGeom prst="rect">
            <a:avLst/>
          </a:prstGeom>
          <a:noFill/>
          <a:ln/>
        </p:spPr>
        <p:txBody>
          <a:bodyPr wrap="square" rtlCol="0" anchor="ctr"/>
          <a:lstStyle/>
          <a:p>
            <a:pPr marL="0" indent="0">
              <a:buNone/>
            </a:pPr>
            <a:r>
              <a:rPr lang="en-US" sz="1600" b="1" kern="0" spc="200" dirty="0">
                <a:solidFill>
                  <a:srgbClr val="AEC3DE"/>
                </a:solidFill>
                <a:latin typeface="Calibri" pitchFamily="34" charset="0"/>
                <a:ea typeface="Calibri" pitchFamily="34" charset="-122"/>
                <a:cs typeface="Calibri" pitchFamily="34" charset="-120"/>
              </a:rPr>
              <a:t>INVESTIGATIONS THAT HOLD UP</a:t>
            </a:r>
            <a:endParaRPr lang="en-US" sz="1400" dirty="0"/>
          </a:p>
        </p:txBody>
      </p:sp>
      <p:sp>
        <p:nvSpPr>
          <p:cNvPr id="6" name="Text 3"/>
          <p:cNvSpPr/>
          <p:nvPr/>
        </p:nvSpPr>
        <p:spPr>
          <a:xfrm>
            <a:off x="1828800" y="3108960"/>
            <a:ext cx="9875520" cy="109728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The case continues</a:t>
            </a:r>
            <a:endParaRPr lang="en-US" sz="3400" dirty="0"/>
          </a:p>
        </p:txBody>
      </p:sp>
      <p:sp>
        <p:nvSpPr>
          <p:cNvPr id="7" name="Text 4"/>
          <p:cNvSpPr/>
          <p:nvPr/>
        </p:nvSpPr>
        <p:spPr>
          <a:xfrm>
            <a:off x="1874520" y="4261104"/>
            <a:ext cx="9509760" cy="822960"/>
          </a:xfrm>
          <a:prstGeom prst="rect">
            <a:avLst/>
          </a:prstGeom>
          <a:noFill/>
          <a:ln/>
        </p:spPr>
        <p:txBody>
          <a:bodyPr wrap="square" rtlCol="0" anchor="ctr"/>
          <a:lstStyle/>
          <a:p>
            <a:pPr marL="0" indent="0">
              <a:buNone/>
            </a:pPr>
            <a:r>
              <a:rPr lang="en-US" sz="1700" i="1" dirty="0">
                <a:solidFill>
                  <a:srgbClr val="CADCF0"/>
                </a:solidFill>
                <a:latin typeface="Calibri" pitchFamily="34" charset="0"/>
                <a:ea typeface="Calibri" pitchFamily="34" charset="-122"/>
                <a:cs typeface="Calibri" pitchFamily="34" charset="-120"/>
              </a:rPr>
              <a:t>Ana filed. Now the record won't cooperate — and the law sets the rules of the road.</a:t>
            </a:r>
            <a:endParaRPr lang="en-US" sz="1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92608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92608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THE HYPOTHETICAL · PART 2</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What we now know</a:t>
            </a:r>
            <a:endParaRPr lang="en-US" sz="2600" dirty="0"/>
          </a:p>
        </p:txBody>
      </p:sp>
      <p:sp>
        <p:nvSpPr>
          <p:cNvPr id="6" name="Shape 3"/>
          <p:cNvSpPr/>
          <p:nvPr/>
        </p:nvSpPr>
        <p:spPr>
          <a:xfrm>
            <a:off x="502920" y="1874520"/>
            <a:ext cx="11201400" cy="3063240"/>
          </a:xfrm>
          <a:prstGeom prst="roundRect">
            <a:avLst>
              <a:gd name="adj" fmla="val 209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822960" y="2084832"/>
            <a:ext cx="10561320" cy="265176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B2733"/>
                </a:solidFill>
                <a:latin typeface="Calibri" pitchFamily="34" charset="0"/>
                <a:ea typeface="Calibri" pitchFamily="34" charset="-122"/>
                <a:cs typeface="Calibri" pitchFamily="34" charset="-120"/>
              </a:rPr>
              <a:t>Ana files a formal complaint. An investigation opens.</a:t>
            </a:r>
            <a:endParaRPr lang="en-US" sz="2000" dirty="0"/>
          </a:p>
          <a:p>
            <a:pPr marL="203200" indent="-203200">
              <a:spcAft>
                <a:spcPts val="900"/>
              </a:spcAft>
              <a:buSzPct val="100000"/>
              <a:buChar char="•"/>
            </a:pPr>
            <a:r>
              <a:rPr lang="en-US" sz="2000" dirty="0">
                <a:solidFill>
                  <a:srgbClr val="1B2733"/>
                </a:solidFill>
                <a:latin typeface="Calibri" pitchFamily="34" charset="0"/>
                <a:ea typeface="Calibri" pitchFamily="34" charset="-122"/>
                <a:cs typeface="Calibri" pitchFamily="34" charset="-120"/>
              </a:rPr>
              <a:t>After the incident, Ana and Jordan exchanged texts — a few look friendly (“had fun,” a meme). There were also Snapchat messages that have since auto-deleted.</a:t>
            </a:r>
            <a:endParaRPr lang="en-US" sz="2000" dirty="0"/>
          </a:p>
          <a:p>
            <a:pPr marL="203200" indent="-203200">
              <a:spcAft>
                <a:spcPts val="900"/>
              </a:spcAft>
              <a:buSzPct val="100000"/>
              <a:buChar char="•"/>
            </a:pPr>
            <a:r>
              <a:rPr lang="en-US" sz="2000" dirty="0">
                <a:solidFill>
                  <a:srgbClr val="1B2733"/>
                </a:solidFill>
                <a:latin typeface="Calibri" pitchFamily="34" charset="0"/>
                <a:ea typeface="Calibri" pitchFamily="34" charset="-122"/>
                <a:cs typeface="Calibri" pitchFamily="34" charset="-120"/>
              </a:rPr>
              <a:t>A teammate, Chris, says he saw Ana and Jordan go upstairs together and that Ana “seemed fine.”</a:t>
            </a:r>
            <a:endParaRPr lang="en-US" sz="2000" dirty="0"/>
          </a:p>
          <a:p>
            <a:pPr marL="203200" indent="-203200">
              <a:spcAft>
                <a:spcPts val="900"/>
              </a:spcAft>
              <a:buSzPct val="100000"/>
              <a:buChar char="•"/>
            </a:pPr>
            <a:r>
              <a:rPr lang="en-US" sz="2000" b="1" dirty="0">
                <a:solidFill>
                  <a:srgbClr val="1B2733"/>
                </a:solidFill>
                <a:latin typeface="Calibri" pitchFamily="34" charset="0"/>
                <a:ea typeface="Calibri" pitchFamily="34" charset="-122"/>
                <a:cs typeface="Calibri" pitchFamily="34" charset="-120"/>
              </a:rPr>
              <a:t>Jordan says it was consensual and points to the friendly texts. Ana says she sent them out of fear and to keep things normal.</a:t>
            </a:r>
            <a:endParaRPr lang="en-US" sz="2000" dirty="0"/>
          </a:p>
        </p:txBody>
      </p:sp>
      <p:sp>
        <p:nvSpPr>
          <p:cNvPr id="8" name="Shape 5"/>
          <p:cNvSpPr/>
          <p:nvPr/>
        </p:nvSpPr>
        <p:spPr>
          <a:xfrm>
            <a:off x="502920" y="5257800"/>
            <a:ext cx="11201400" cy="777240"/>
          </a:xfrm>
          <a:prstGeom prst="roundRect">
            <a:avLst>
              <a:gd name="adj" fmla="val 823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257800"/>
            <a:ext cx="10652760" cy="777240"/>
          </a:xfrm>
          <a:prstGeom prst="rect">
            <a:avLst/>
          </a:prstGeom>
          <a:noFill/>
          <a:ln/>
        </p:spPr>
        <p:txBody>
          <a:bodyPr wrap="square" rtlCol="0" anchor="ctr"/>
          <a:lstStyle/>
          <a:p>
            <a:pPr marL="0" indent="0">
              <a:buNone/>
            </a:pPr>
            <a:r>
              <a:rPr lang="en-US" sz="1550" b="1" dirty="0">
                <a:solidFill>
                  <a:srgbClr val="E8C77A"/>
                </a:solidFill>
                <a:latin typeface="Calibri" pitchFamily="34" charset="0"/>
                <a:ea typeface="Calibri" pitchFamily="34" charset="-122"/>
                <a:cs typeface="Calibri" pitchFamily="34" charset="-120"/>
              </a:rPr>
              <a:t>Discussion:  </a:t>
            </a:r>
            <a:r>
              <a:rPr lang="en-US" sz="1550" dirty="0">
                <a:solidFill>
                  <a:srgbClr val="FFFFFF"/>
                </a:solidFill>
                <a:latin typeface="Calibri" pitchFamily="34" charset="0"/>
                <a:ea typeface="Calibri" pitchFamily="34" charset="-122"/>
                <a:cs typeface="Calibri" pitchFamily="34" charset="-120"/>
              </a:rPr>
              <a:t>What are the first three things you do now that an investigation is open?</a:t>
            </a:r>
            <a:endParaRPr lang="en-US" sz="135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31</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54864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WHAT THE LAW REQUIRES</a:t>
            </a:r>
            <a:endParaRPr lang="en-US" sz="1200" dirty="0"/>
          </a:p>
        </p:txBody>
      </p:sp>
      <p:sp>
        <p:nvSpPr>
          <p:cNvPr id="3" name="Text 1"/>
          <p:cNvSpPr/>
          <p:nvPr/>
        </p:nvSpPr>
        <p:spPr>
          <a:xfrm>
            <a:off x="457200" y="658368"/>
            <a:ext cx="8595360" cy="868680"/>
          </a:xfrm>
          <a:prstGeom prst="rect">
            <a:avLst/>
          </a:prstGeom>
          <a:noFill/>
          <a:ln/>
        </p:spPr>
        <p:txBody>
          <a:bodyPr wrap="square" rtlCol="0" anchor="ctr"/>
          <a:lstStyle/>
          <a:p>
            <a:pPr marL="0" indent="0">
              <a:buNone/>
            </a:pPr>
            <a:r>
              <a:rPr lang="en-US" sz="2700" b="1" dirty="0">
                <a:solidFill>
                  <a:srgbClr val="17365D"/>
                </a:solidFill>
                <a:latin typeface="Cambria" pitchFamily="34" charset="0"/>
                <a:ea typeface="Cambria" pitchFamily="34" charset="-122"/>
                <a:cs typeface="Cambria" pitchFamily="34" charset="-120"/>
              </a:rPr>
              <a:t>What the law requires of the investigation</a:t>
            </a:r>
            <a:endParaRPr lang="en-US" sz="27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572768"/>
            <a:ext cx="2011680" cy="384048"/>
          </a:xfrm>
          <a:prstGeom prst="roundRect">
            <a:avLst>
              <a:gd name="adj" fmla="val 14286"/>
            </a:avLst>
          </a:prstGeom>
          <a:solidFill>
            <a:srgbClr val="17365D"/>
          </a:solidFill>
          <a:ln/>
        </p:spPr>
        <p:txBody>
          <a:bodyPr/>
          <a:lstStyle/>
          <a:p>
            <a:endParaRPr lang="en-US"/>
          </a:p>
        </p:txBody>
      </p:sp>
      <p:sp>
        <p:nvSpPr>
          <p:cNvPr id="6" name="Text 3"/>
          <p:cNvSpPr/>
          <p:nvPr/>
        </p:nvSpPr>
        <p:spPr>
          <a:xfrm>
            <a:off x="502920" y="1572768"/>
            <a:ext cx="2011680" cy="384048"/>
          </a:xfrm>
          <a:prstGeom prst="rect">
            <a:avLst/>
          </a:prstGeom>
          <a:noFill/>
          <a:ln/>
        </p:spPr>
        <p:txBody>
          <a:bodyPr wrap="square" lIns="0" tIns="0" rIns="0" bIns="0" rtlCol="0" anchor="ctr"/>
          <a:lstStyle/>
          <a:p>
            <a:pPr marL="0" indent="0" algn="ctr">
              <a:buNone/>
            </a:pPr>
            <a:r>
              <a:rPr lang="en-US" sz="1450" b="1" dirty="0">
                <a:solidFill>
                  <a:srgbClr val="E8C77A"/>
                </a:solidFill>
                <a:latin typeface="Calibri" pitchFamily="34" charset="0"/>
                <a:ea typeface="Calibri" pitchFamily="34" charset="-122"/>
                <a:cs typeface="Calibri" pitchFamily="34" charset="-120"/>
              </a:rPr>
              <a:t>§ 106.45</a:t>
            </a:r>
            <a:endParaRPr lang="en-US" sz="1250" dirty="0"/>
          </a:p>
        </p:txBody>
      </p:sp>
      <p:sp>
        <p:nvSpPr>
          <p:cNvPr id="7" name="Text 4"/>
          <p:cNvSpPr/>
          <p:nvPr/>
        </p:nvSpPr>
        <p:spPr>
          <a:xfrm>
            <a:off x="548640" y="2194560"/>
            <a:ext cx="11064240" cy="3200400"/>
          </a:xfrm>
          <a:prstGeom prst="rect">
            <a:avLst/>
          </a:prstGeom>
          <a:noFill/>
          <a:ln/>
        </p:spPr>
        <p:txBody>
          <a:bodyPr wrap="square" lIns="0" tIns="0" rIns="0" bIns="0" rtlCol="0" anchor="t"/>
          <a:lstStyle/>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Burden on the institution.  </a:t>
            </a:r>
            <a:r>
              <a:rPr lang="en-US" sz="2400" i="1" dirty="0">
                <a:solidFill>
                  <a:srgbClr val="63748A"/>
                </a:solidFill>
                <a:latin typeface="Calibri" pitchFamily="34" charset="0"/>
                <a:ea typeface="Calibri" pitchFamily="34" charset="-122"/>
                <a:cs typeface="Calibri" pitchFamily="34" charset="-120"/>
              </a:rPr>
              <a:t>The school — not the parties — gathers evidence and carries the burden of proof.</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Objective evaluation of all relevant evidence.  </a:t>
            </a:r>
            <a:r>
              <a:rPr lang="en-US" sz="2400" i="1" dirty="0">
                <a:solidFill>
                  <a:srgbClr val="63748A"/>
                </a:solidFill>
                <a:latin typeface="Calibri" pitchFamily="34" charset="0"/>
                <a:ea typeface="Calibri" pitchFamily="34" charset="-122"/>
                <a:cs typeface="Calibri" pitchFamily="34" charset="-120"/>
              </a:rPr>
              <a:t>Inculpatory and exculpatory alike; credibility never turns on a party's status.</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Equal opportunity.  </a:t>
            </a:r>
            <a:r>
              <a:rPr lang="en-US" sz="2400" i="1" dirty="0">
                <a:solidFill>
                  <a:srgbClr val="63748A"/>
                </a:solidFill>
                <a:latin typeface="Calibri" pitchFamily="34" charset="0"/>
                <a:ea typeface="Calibri" pitchFamily="34" charset="-122"/>
                <a:cs typeface="Calibri" pitchFamily="34" charset="-120"/>
              </a:rPr>
              <a:t>Both parties may identify witnesses and evidence, and inspect and respond to it.</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Evidence review, then report.  </a:t>
            </a:r>
            <a:r>
              <a:rPr lang="en-US" sz="2400" i="1" dirty="0">
                <a:solidFill>
                  <a:srgbClr val="63748A"/>
                </a:solidFill>
                <a:latin typeface="Calibri" pitchFamily="34" charset="0"/>
                <a:ea typeface="Calibri" pitchFamily="34" charset="-122"/>
                <a:cs typeface="Calibri" pitchFamily="34" charset="-120"/>
              </a:rPr>
              <a:t>Send the evidence directly related to the allegations; 10 days to respond; investigative report at least 10 days before any hearing.</a:t>
            </a:r>
            <a:endParaRPr lang="en-US" sz="2400" dirty="0"/>
          </a:p>
        </p:txBody>
      </p:sp>
      <p:sp>
        <p:nvSpPr>
          <p:cNvPr id="8" name="Shape 5"/>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Presumption:  </a:t>
            </a:r>
            <a:r>
              <a:rPr lang="en-US" sz="1500" dirty="0">
                <a:solidFill>
                  <a:srgbClr val="FFFFFF"/>
                </a:solidFill>
                <a:latin typeface="Calibri" pitchFamily="34" charset="0"/>
                <a:ea typeface="Calibri" pitchFamily="34" charset="-122"/>
                <a:cs typeface="Calibri" pitchFamily="34" charset="-120"/>
              </a:rPr>
              <a:t>The respondent is presumed not responsible until a determination is made at the end of the process.</a:t>
            </a:r>
            <a:endParaRPr lang="en-US" sz="130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INVESTIGATIONS</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Scope first: the allegation matrix</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48640" y="1600200"/>
            <a:ext cx="11064240" cy="3794760"/>
          </a:xfrm>
          <a:prstGeom prst="rect">
            <a:avLst/>
          </a:prstGeom>
          <a:noFill/>
          <a:ln/>
        </p:spPr>
        <p:txBody>
          <a:bodyPr wrap="square" lIns="0" tIns="0" rIns="0" bIns="0" rtlCol="0" anchor="t"/>
          <a:lstStyle/>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State each allegation precisely — who, what, when, where.  </a:t>
            </a:r>
            <a:r>
              <a:rPr lang="en-US" sz="2400" i="1" dirty="0">
                <a:solidFill>
                  <a:srgbClr val="63748A"/>
                </a:solidFill>
                <a:latin typeface="Calibri" pitchFamily="34" charset="0"/>
                <a:ea typeface="Calibri" pitchFamily="34" charset="-122"/>
                <a:cs typeface="Calibri" pitchFamily="34" charset="-120"/>
              </a:rPr>
              <a:t>Ana's allegation: non-consensual intercourse at the team house on the night in question.</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Map each policy element to the facts you must find.  </a:t>
            </a:r>
            <a:r>
              <a:rPr lang="en-US" sz="2400" i="1" dirty="0">
                <a:solidFill>
                  <a:srgbClr val="63748A"/>
                </a:solidFill>
                <a:latin typeface="Calibri" pitchFamily="34" charset="0"/>
                <a:ea typeface="Calibri" pitchFamily="34" charset="-122"/>
                <a:cs typeface="Calibri" pitchFamily="34" charset="-120"/>
              </a:rPr>
              <a:t>For each element (e.g., non-consent), list the evidence that would prove or disprove it.</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Revisit scope whenever new facts emerge.  </a:t>
            </a:r>
            <a:r>
              <a:rPr lang="en-US" sz="2400" i="1" dirty="0">
                <a:solidFill>
                  <a:srgbClr val="63748A"/>
                </a:solidFill>
                <a:latin typeface="Calibri" pitchFamily="34" charset="0"/>
                <a:ea typeface="Calibri" pitchFamily="34" charset="-122"/>
                <a:cs typeface="Calibri" pitchFamily="34" charset="-120"/>
              </a:rPr>
              <a:t>If the texts or Snapchats open new issues, update the matrix — don't let it creep silently.</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Check for conflicts and bias before assignments are final.  </a:t>
            </a:r>
            <a:r>
              <a:rPr lang="en-US" sz="2400" i="1" dirty="0">
                <a:solidFill>
                  <a:srgbClr val="63748A"/>
                </a:solidFill>
                <a:latin typeface="Calibri" pitchFamily="34" charset="0"/>
                <a:ea typeface="Calibri" pitchFamily="34" charset="-122"/>
                <a:cs typeface="Calibri" pitchFamily="34" charset="-120"/>
              </a:rPr>
              <a:t>Investigator, decision-maker, and appeal officer must be free of conflict and separate from one another.</a:t>
            </a:r>
            <a:endParaRPr lang="en-US" sz="2400" dirty="0"/>
          </a:p>
        </p:txBody>
      </p:sp>
      <p:sp>
        <p:nvSpPr>
          <p:cNvPr id="6" name="Shape 3"/>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7" name="Text 4"/>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Why it matters:  </a:t>
            </a:r>
            <a:r>
              <a:rPr lang="en-US" sz="1500" dirty="0">
                <a:solidFill>
                  <a:srgbClr val="FFFFFF"/>
                </a:solidFill>
                <a:latin typeface="Calibri" pitchFamily="34" charset="0"/>
                <a:ea typeface="Calibri" pitchFamily="34" charset="-122"/>
                <a:cs typeface="Calibri" pitchFamily="34" charset="-120"/>
              </a:rPr>
              <a:t>A clear scope prevents both mission creep and missed issues — the two ways investigations lose the thread.</a:t>
            </a:r>
            <a:endParaRPr lang="en-US" sz="1300" dirty="0"/>
          </a:p>
        </p:txBody>
      </p:sp>
      <p:sp>
        <p:nvSpPr>
          <p:cNvPr id="8" name="Text 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9" name="Text 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33</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92608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92608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THE HYPOTHETICAL · PART 2 (CONT.)</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The vanishing evidence</a:t>
            </a:r>
            <a:endParaRPr lang="en-US" sz="2600" dirty="0"/>
          </a:p>
        </p:txBody>
      </p:sp>
      <p:sp>
        <p:nvSpPr>
          <p:cNvPr id="6" name="Shape 3"/>
          <p:cNvSpPr/>
          <p:nvPr/>
        </p:nvSpPr>
        <p:spPr>
          <a:xfrm>
            <a:off x="502920" y="1874520"/>
            <a:ext cx="11201400" cy="3063240"/>
          </a:xfrm>
          <a:prstGeom prst="roundRect">
            <a:avLst>
              <a:gd name="adj" fmla="val 209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822960" y="2084832"/>
            <a:ext cx="10561320" cy="2651760"/>
          </a:xfrm>
          <a:prstGeom prst="rect">
            <a:avLst/>
          </a:prstGeom>
          <a:noFill/>
          <a:ln/>
        </p:spPr>
        <p:txBody>
          <a:bodyPr wrap="square" lIns="0" tIns="0" rIns="0" bIns="0" rtlCol="0" anchor="t"/>
          <a:lstStyle/>
          <a:p>
            <a:pPr marL="203200" indent="-203200">
              <a:spcAft>
                <a:spcPts val="900"/>
              </a:spcAft>
              <a:buSzPct val="100000"/>
              <a:buChar char="•"/>
            </a:pPr>
            <a:r>
              <a:rPr lang="en-US" sz="2800" dirty="0">
                <a:solidFill>
                  <a:srgbClr val="1B2733"/>
                </a:solidFill>
                <a:latin typeface="Calibri" pitchFamily="34" charset="0"/>
                <a:ea typeface="Calibri" pitchFamily="34" charset="-122"/>
                <a:cs typeface="Calibri" pitchFamily="34" charset="-120"/>
              </a:rPr>
              <a:t>The Snapchat messages auto-delete. The friendly texts live on both phones. Chris posted a story that night that may still exist.</a:t>
            </a:r>
            <a:endParaRPr lang="en-US" sz="2800" dirty="0"/>
          </a:p>
          <a:p>
            <a:pPr marL="203200" indent="-203200">
              <a:spcAft>
                <a:spcPts val="900"/>
              </a:spcAft>
              <a:buSzPct val="100000"/>
              <a:buChar char="•"/>
            </a:pPr>
            <a:r>
              <a:rPr lang="en-US" sz="2800" dirty="0">
                <a:solidFill>
                  <a:srgbClr val="1B2733"/>
                </a:solidFill>
                <a:latin typeface="Calibri" pitchFamily="34" charset="0"/>
                <a:ea typeface="Calibri" pitchFamily="34" charset="-122"/>
                <a:cs typeface="Calibri" pitchFamily="34" charset="-120"/>
              </a:rPr>
              <a:t>Every hour, potential evidence is disappearing.</a:t>
            </a:r>
            <a:endParaRPr lang="en-US" sz="2800" dirty="0"/>
          </a:p>
        </p:txBody>
      </p:sp>
      <p:sp>
        <p:nvSpPr>
          <p:cNvPr id="8" name="Shape 5"/>
          <p:cNvSpPr/>
          <p:nvPr/>
        </p:nvSpPr>
        <p:spPr>
          <a:xfrm>
            <a:off x="502920" y="5257800"/>
            <a:ext cx="11201400" cy="777240"/>
          </a:xfrm>
          <a:prstGeom prst="roundRect">
            <a:avLst>
              <a:gd name="adj" fmla="val 823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257800"/>
            <a:ext cx="10652760" cy="777240"/>
          </a:xfrm>
          <a:prstGeom prst="rect">
            <a:avLst/>
          </a:prstGeom>
          <a:noFill/>
          <a:ln/>
        </p:spPr>
        <p:txBody>
          <a:bodyPr wrap="square" rtlCol="0" anchor="ctr"/>
          <a:lstStyle/>
          <a:p>
            <a:pPr marL="0" indent="0">
              <a:buNone/>
            </a:pPr>
            <a:r>
              <a:rPr lang="en-US" sz="1550" b="1" dirty="0">
                <a:solidFill>
                  <a:srgbClr val="E8C77A"/>
                </a:solidFill>
                <a:latin typeface="Calibri" pitchFamily="34" charset="0"/>
                <a:ea typeface="Calibri" pitchFamily="34" charset="-122"/>
                <a:cs typeface="Calibri" pitchFamily="34" charset="-120"/>
              </a:rPr>
              <a:t>Discussion:  </a:t>
            </a:r>
            <a:r>
              <a:rPr lang="en-US" sz="1550" dirty="0">
                <a:solidFill>
                  <a:srgbClr val="FFFFFF"/>
                </a:solidFill>
                <a:latin typeface="Calibri" pitchFamily="34" charset="0"/>
                <a:ea typeface="Calibri" pitchFamily="34" charset="-122"/>
                <a:cs typeface="Calibri" pitchFamily="34" charset="-120"/>
              </a:rPr>
              <a:t>What do you do in the next 24 hours to keep the footprints from vanishing?</a:t>
            </a:r>
            <a:endParaRPr lang="en-US" sz="135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34</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DO IT WELL</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Best practice — securing digital evidence</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94360" y="1645920"/>
            <a:ext cx="10972800" cy="4343400"/>
          </a:xfrm>
          <a:prstGeom prst="rect">
            <a:avLst/>
          </a:prstGeom>
          <a:noFill/>
          <a:ln/>
        </p:spPr>
        <p:txBody>
          <a:bodyPr wrap="square" lIns="0" tIns="0" rIns="0" bIns="0" rtlCol="0" anchor="t"/>
          <a:lstStyle/>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Request to turn off auto-delete and disappearing-message settings (Snapchat, WhatsApp) for relevant accounts.</a:t>
            </a:r>
            <a:endParaRPr lang="en-US" sz="2000" dirty="0"/>
          </a:p>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Try to go as native as possible as opposed to screenshots (timestamps, device IDs).  Screenshots are better than nothing.</a:t>
            </a:r>
            <a:endParaRPr lang="en-US" sz="2000" dirty="0"/>
          </a:p>
          <a:p>
            <a:pPr marL="279400" indent="-279400">
              <a:spcAft>
                <a:spcPts val="1000"/>
              </a:spcAft>
              <a:buSzPct val="100000"/>
              <a:buChar char="✓"/>
            </a:pPr>
            <a:r>
              <a:rPr lang="en-US" sz="2000" dirty="0">
                <a:solidFill>
                  <a:srgbClr val="1B2733"/>
                </a:solidFill>
                <a:latin typeface="Calibri" pitchFamily="34" charset="0"/>
                <a:ea typeface="Calibri" pitchFamily="34" charset="-122"/>
                <a:cs typeface="Calibri" pitchFamily="34" charset="-120"/>
              </a:rPr>
              <a:t>Capture context, not just content: save surrounding threads and profiles to authenticate and defeat “out of context” claims.</a:t>
            </a:r>
            <a:endParaRPr lang="en-US" sz="2000" dirty="0"/>
          </a:p>
        </p:txBody>
      </p:sp>
      <p:sp>
        <p:nvSpPr>
          <p:cNvPr id="6" name="Text 3"/>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7" name="Text 4"/>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35</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INVESTIGATIONS</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Interviewing that holds up</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48640" y="1600200"/>
            <a:ext cx="11064240" cy="4434840"/>
          </a:xfrm>
          <a:prstGeom prst="rect">
            <a:avLst/>
          </a:prstGeom>
          <a:noFill/>
          <a:ln/>
        </p:spPr>
        <p:txBody>
          <a:bodyPr wrap="square" lIns="0" tIns="0" rIns="0" bIns="0" rtlCol="0" anchor="t"/>
          <a:lstStyle/>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Open with rapport and rationale.  </a:t>
            </a:r>
            <a:r>
              <a:rPr lang="en-US" sz="2400" i="1" dirty="0">
                <a:solidFill>
                  <a:srgbClr val="63748A"/>
                </a:solidFill>
                <a:latin typeface="Calibri" pitchFamily="34" charset="0"/>
                <a:ea typeface="Calibri" pitchFamily="34" charset="-122"/>
                <a:cs typeface="Calibri" pitchFamily="34" charset="-120"/>
              </a:rPr>
              <a:t>“Some of these questions are personal; I ask because I want to understand what happened in your words.”</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Lead with open-ended invitations.  </a:t>
            </a:r>
            <a:r>
              <a:rPr lang="en-US" sz="2400" i="1" dirty="0">
                <a:solidFill>
                  <a:srgbClr val="63748A"/>
                </a:solidFill>
                <a:latin typeface="Calibri" pitchFamily="34" charset="0"/>
                <a:ea typeface="Calibri" pitchFamily="34" charset="-122"/>
                <a:cs typeface="Calibri" pitchFamily="34" charset="-120"/>
              </a:rPr>
              <a:t>“Tell me what you remember, starting wherever you like.” Open prompts yield more accurate detail than closed drills.</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Use sensory and peripheral cues; avoid “why.”  </a:t>
            </a:r>
            <a:r>
              <a:rPr lang="en-US" sz="2400" i="1" dirty="0">
                <a:solidFill>
                  <a:srgbClr val="63748A"/>
                </a:solidFill>
                <a:latin typeface="Calibri" pitchFamily="34" charset="0"/>
                <a:ea typeface="Calibri" pitchFamily="34" charset="-122"/>
                <a:cs typeface="Calibri" pitchFamily="34" charset="-120"/>
              </a:rPr>
              <a:t>“What could you hear?” elicits memory; “why did you…” implies blame.</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Sequence: context → core event → clarifications → checks.  </a:t>
            </a:r>
            <a:r>
              <a:rPr lang="en-US" sz="2400" i="1" dirty="0">
                <a:solidFill>
                  <a:srgbClr val="63748A"/>
                </a:solidFill>
                <a:latin typeface="Calibri" pitchFamily="34" charset="0"/>
                <a:ea typeface="Calibri" pitchFamily="34" charset="-122"/>
                <a:cs typeface="Calibri" pitchFamily="34" charset="-120"/>
              </a:rPr>
              <a:t>Verify accuracy by reviewing the summary with the witness.</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Frame sensitive topics procedurally and neutrally.  </a:t>
            </a:r>
            <a:r>
              <a:rPr lang="en-US" sz="2400" i="1" dirty="0">
                <a:solidFill>
                  <a:srgbClr val="63748A"/>
                </a:solidFill>
                <a:latin typeface="Calibri" pitchFamily="34" charset="0"/>
                <a:ea typeface="Calibri" pitchFamily="34" charset="-122"/>
                <a:cs typeface="Calibri" pitchFamily="34" charset="-120"/>
              </a:rPr>
              <a:t>Avoid clothing/consent stereotypes unless directly evidence-linked.</a:t>
            </a:r>
            <a:endParaRPr lang="en-US" sz="2400" dirty="0"/>
          </a:p>
        </p:txBody>
      </p:sp>
      <p:sp>
        <p:nvSpPr>
          <p:cNvPr id="6" name="Text 3"/>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7" name="Text 4"/>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36</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INVESTIGATIONS</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Credibility — done with discipline</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48640" y="1600200"/>
            <a:ext cx="11064240" cy="3794760"/>
          </a:xfrm>
          <a:prstGeom prst="rect">
            <a:avLst/>
          </a:prstGeom>
          <a:noFill/>
          <a:ln/>
        </p:spPr>
        <p:txBody>
          <a:bodyPr wrap="square" lIns="0" tIns="0" rIns="0" bIns="0" rtlCol="0" anchor="t"/>
          <a:lstStyle/>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Assess with articulable factors, not demeanor or status.  </a:t>
            </a:r>
            <a:r>
              <a:rPr lang="en-US" sz="2400" i="1" dirty="0">
                <a:solidFill>
                  <a:srgbClr val="63748A"/>
                </a:solidFill>
                <a:latin typeface="Calibri" pitchFamily="34" charset="0"/>
                <a:ea typeface="Calibri" pitchFamily="34" charset="-122"/>
                <a:cs typeface="Calibri" pitchFamily="34" charset="-120"/>
              </a:rPr>
              <a:t>Consistency, corroboration, plausibility, specificity, and motive — never a person's role as complainant or respondent.</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Delay is not proof.  </a:t>
            </a:r>
            <a:r>
              <a:rPr lang="en-US" sz="2400" i="1" dirty="0">
                <a:solidFill>
                  <a:srgbClr val="63748A"/>
                </a:solidFill>
                <a:latin typeface="Calibri" pitchFamily="34" charset="0"/>
                <a:ea typeface="Calibri" pitchFamily="34" charset="-122"/>
                <a:cs typeface="Calibri" pitchFamily="34" charset="-120"/>
              </a:rPr>
              <a:t>Delayed reporting is common and has many causes; explore it neutrally.</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Intoxication complicates consent and memory.  </a:t>
            </a:r>
            <a:r>
              <a:rPr lang="en-US" sz="2400" i="1" dirty="0">
                <a:solidFill>
                  <a:srgbClr val="63748A"/>
                </a:solidFill>
                <a:latin typeface="Calibri" pitchFamily="34" charset="0"/>
                <a:ea typeface="Calibri" pitchFamily="34" charset="-122"/>
                <a:cs typeface="Calibri" pitchFamily="34" charset="-120"/>
              </a:rPr>
              <a:t>Address it with facts and timeline, not assumptions about either party.</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Distinguish core from peripheral inconsistency.  </a:t>
            </a:r>
            <a:r>
              <a:rPr lang="en-US" sz="2400" i="1" dirty="0">
                <a:solidFill>
                  <a:srgbClr val="63748A"/>
                </a:solidFill>
                <a:latin typeface="Calibri" pitchFamily="34" charset="0"/>
                <a:ea typeface="Calibri" pitchFamily="34" charset="-122"/>
                <a:cs typeface="Calibri" pitchFamily="34" charset="-120"/>
              </a:rPr>
              <a:t>A wobble on a side detail is not a wobble on the central account.</a:t>
            </a:r>
            <a:endParaRPr lang="en-US" sz="2400" dirty="0"/>
          </a:p>
        </p:txBody>
      </p:sp>
      <p:sp>
        <p:nvSpPr>
          <p:cNvPr id="6" name="Shape 3"/>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7" name="Text 4"/>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Document the weighing:  </a:t>
            </a:r>
            <a:r>
              <a:rPr lang="en-US" sz="1500" dirty="0">
                <a:solidFill>
                  <a:srgbClr val="FFFFFF"/>
                </a:solidFill>
                <a:latin typeface="Calibri" pitchFamily="34" charset="0"/>
                <a:ea typeface="Calibri" pitchFamily="34" charset="-122"/>
                <a:cs typeface="Calibri" pitchFamily="34" charset="-120"/>
              </a:rPr>
              <a:t>Tie each credibility call to specific evidence — “the timestamp contradicts the alibi,” not “she seemed credible.”</a:t>
            </a:r>
            <a:endParaRPr lang="en-US" sz="1300" dirty="0"/>
          </a:p>
        </p:txBody>
      </p:sp>
      <p:sp>
        <p:nvSpPr>
          <p:cNvPr id="8" name="Text 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9" name="Text 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38</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28600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28600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QUESTIONS</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Investigation judgment calls</a:t>
            </a:r>
            <a:endParaRPr lang="en-US" sz="2600" dirty="0"/>
          </a:p>
        </p:txBody>
      </p:sp>
      <p:sp>
        <p:nvSpPr>
          <p:cNvPr id="6" name="Shape 3"/>
          <p:cNvSpPr/>
          <p:nvPr/>
        </p:nvSpPr>
        <p:spPr>
          <a:xfrm>
            <a:off x="502920" y="1965960"/>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7" name="Shape 4"/>
          <p:cNvSpPr/>
          <p:nvPr/>
        </p:nvSpPr>
        <p:spPr>
          <a:xfrm>
            <a:off x="676656" y="2194560"/>
            <a:ext cx="457200" cy="457200"/>
          </a:xfrm>
          <a:prstGeom prst="ellipse">
            <a:avLst/>
          </a:prstGeom>
          <a:solidFill>
            <a:srgbClr val="17365D"/>
          </a:solidFill>
          <a:ln/>
        </p:spPr>
        <p:txBody>
          <a:bodyPr/>
          <a:lstStyle/>
          <a:p>
            <a:endParaRPr lang="en-US"/>
          </a:p>
        </p:txBody>
      </p:sp>
      <p:sp>
        <p:nvSpPr>
          <p:cNvPr id="8" name="Text 5"/>
          <p:cNvSpPr/>
          <p:nvPr/>
        </p:nvSpPr>
        <p:spPr>
          <a:xfrm>
            <a:off x="676656" y="219456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500" dirty="0"/>
          </a:p>
        </p:txBody>
      </p:sp>
      <p:sp>
        <p:nvSpPr>
          <p:cNvPr id="9" name="Text 6"/>
          <p:cNvSpPr/>
          <p:nvPr/>
        </p:nvSpPr>
        <p:spPr>
          <a:xfrm>
            <a:off x="1325880" y="2039112"/>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Chris now says he “doesn't want to get involved.” How do you proceed without a key witness?</a:t>
            </a:r>
            <a:endParaRPr lang="en-US" sz="1400" dirty="0"/>
          </a:p>
        </p:txBody>
      </p:sp>
      <p:sp>
        <p:nvSpPr>
          <p:cNvPr id="10" name="Shape 7"/>
          <p:cNvSpPr/>
          <p:nvPr/>
        </p:nvSpPr>
        <p:spPr>
          <a:xfrm>
            <a:off x="502920" y="3026664"/>
            <a:ext cx="11201400" cy="914400"/>
          </a:xfrm>
          <a:prstGeom prst="roundRect">
            <a:avLst>
              <a:gd name="adj" fmla="val 7000"/>
            </a:avLst>
          </a:prstGeom>
          <a:solidFill>
            <a:srgbClr val="FFFFFF"/>
          </a:solidFill>
          <a:ln w="12700">
            <a:solidFill>
              <a:srgbClr val="E2E9F1"/>
            </a:solidFill>
            <a:prstDash val="solid"/>
          </a:ln>
        </p:spPr>
        <p:txBody>
          <a:bodyPr/>
          <a:lstStyle/>
          <a:p>
            <a:endParaRPr lang="en-US"/>
          </a:p>
        </p:txBody>
      </p:sp>
      <p:sp>
        <p:nvSpPr>
          <p:cNvPr id="11" name="Shape 8"/>
          <p:cNvSpPr/>
          <p:nvPr/>
        </p:nvSpPr>
        <p:spPr>
          <a:xfrm>
            <a:off x="676656" y="3255264"/>
            <a:ext cx="457200" cy="457200"/>
          </a:xfrm>
          <a:prstGeom prst="ellipse">
            <a:avLst/>
          </a:prstGeom>
          <a:solidFill>
            <a:srgbClr val="17365D"/>
          </a:solidFill>
          <a:ln/>
        </p:spPr>
        <p:txBody>
          <a:bodyPr/>
          <a:lstStyle/>
          <a:p>
            <a:endParaRPr lang="en-US"/>
          </a:p>
        </p:txBody>
      </p:sp>
      <p:sp>
        <p:nvSpPr>
          <p:cNvPr id="12" name="Text 9"/>
          <p:cNvSpPr/>
          <p:nvPr/>
        </p:nvSpPr>
        <p:spPr>
          <a:xfrm>
            <a:off x="676656" y="3255264"/>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500" dirty="0"/>
          </a:p>
        </p:txBody>
      </p:sp>
      <p:sp>
        <p:nvSpPr>
          <p:cNvPr id="13" name="Text 10"/>
          <p:cNvSpPr/>
          <p:nvPr/>
        </p:nvSpPr>
        <p:spPr>
          <a:xfrm>
            <a:off x="1325880" y="3099816"/>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Mid-investigation, Ana's advisor sends you new screenshots. How do you authenticate and incorporate them?</a:t>
            </a:r>
            <a:endParaRPr lang="en-US" sz="1400" dirty="0"/>
          </a:p>
        </p:txBody>
      </p:sp>
      <p:sp>
        <p:nvSpPr>
          <p:cNvPr id="14" name="Shape 11"/>
          <p:cNvSpPr/>
          <p:nvPr/>
        </p:nvSpPr>
        <p:spPr>
          <a:xfrm>
            <a:off x="502920" y="4087368"/>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15" name="Shape 12"/>
          <p:cNvSpPr/>
          <p:nvPr/>
        </p:nvSpPr>
        <p:spPr>
          <a:xfrm>
            <a:off x="676656" y="4315968"/>
            <a:ext cx="457200" cy="457200"/>
          </a:xfrm>
          <a:prstGeom prst="ellipse">
            <a:avLst/>
          </a:prstGeom>
          <a:solidFill>
            <a:srgbClr val="17365D"/>
          </a:solidFill>
          <a:ln/>
        </p:spPr>
        <p:txBody>
          <a:bodyPr/>
          <a:lstStyle/>
          <a:p>
            <a:endParaRPr lang="en-US"/>
          </a:p>
        </p:txBody>
      </p:sp>
      <p:sp>
        <p:nvSpPr>
          <p:cNvPr id="16" name="Text 13"/>
          <p:cNvSpPr/>
          <p:nvPr/>
        </p:nvSpPr>
        <p:spPr>
          <a:xfrm>
            <a:off x="676656" y="4315968"/>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500" dirty="0"/>
          </a:p>
        </p:txBody>
      </p:sp>
      <p:sp>
        <p:nvSpPr>
          <p:cNvPr id="17" name="Text 14"/>
          <p:cNvSpPr/>
          <p:nvPr/>
        </p:nvSpPr>
        <p:spPr>
          <a:xfrm>
            <a:off x="1325880" y="4160520"/>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Jordan's attorney-advisor insists on controlling his interview. What ground rules do you set?</a:t>
            </a:r>
            <a:endParaRPr lang="en-US" sz="1400" dirty="0"/>
          </a:p>
        </p:txBody>
      </p:sp>
      <p:sp>
        <p:nvSpPr>
          <p:cNvPr id="18" name="Text 1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9" name="Text 1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39</a:t>
            </a:r>
            <a:endParaRPr lang="en-US"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54864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WHAT THE LAW REQUIRES</a:t>
            </a:r>
            <a:endParaRPr lang="en-US" sz="1200" dirty="0"/>
          </a:p>
        </p:txBody>
      </p:sp>
      <p:sp>
        <p:nvSpPr>
          <p:cNvPr id="3" name="Text 1"/>
          <p:cNvSpPr/>
          <p:nvPr/>
        </p:nvSpPr>
        <p:spPr>
          <a:xfrm>
            <a:off x="457200" y="658368"/>
            <a:ext cx="8595360" cy="868680"/>
          </a:xfrm>
          <a:prstGeom prst="rect">
            <a:avLst/>
          </a:prstGeom>
          <a:noFill/>
          <a:ln/>
        </p:spPr>
        <p:txBody>
          <a:bodyPr wrap="square" rtlCol="0" anchor="ctr"/>
          <a:lstStyle/>
          <a:p>
            <a:pPr marL="0" indent="0">
              <a:buNone/>
            </a:pPr>
            <a:r>
              <a:rPr lang="en-US" sz="2700" b="1" dirty="0">
                <a:solidFill>
                  <a:srgbClr val="17365D"/>
                </a:solidFill>
                <a:latin typeface="Cambria" pitchFamily="34" charset="0"/>
                <a:ea typeface="Cambria" pitchFamily="34" charset="-122"/>
                <a:cs typeface="Cambria" pitchFamily="34" charset="-120"/>
              </a:rPr>
              <a:t>The evidence review and the report</a:t>
            </a:r>
            <a:endParaRPr lang="en-US" sz="27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572768"/>
            <a:ext cx="2011680" cy="384048"/>
          </a:xfrm>
          <a:prstGeom prst="roundRect">
            <a:avLst>
              <a:gd name="adj" fmla="val 14286"/>
            </a:avLst>
          </a:prstGeom>
          <a:solidFill>
            <a:srgbClr val="17365D"/>
          </a:solidFill>
          <a:ln/>
        </p:spPr>
        <p:txBody>
          <a:bodyPr/>
          <a:lstStyle/>
          <a:p>
            <a:endParaRPr lang="en-US"/>
          </a:p>
        </p:txBody>
      </p:sp>
      <p:sp>
        <p:nvSpPr>
          <p:cNvPr id="6" name="Text 3"/>
          <p:cNvSpPr/>
          <p:nvPr/>
        </p:nvSpPr>
        <p:spPr>
          <a:xfrm>
            <a:off x="502920" y="1572768"/>
            <a:ext cx="2011680" cy="384048"/>
          </a:xfrm>
          <a:prstGeom prst="rect">
            <a:avLst/>
          </a:prstGeom>
          <a:noFill/>
          <a:ln/>
        </p:spPr>
        <p:txBody>
          <a:bodyPr wrap="square" lIns="0" tIns="0" rIns="0" bIns="0" rtlCol="0" anchor="ctr"/>
          <a:lstStyle/>
          <a:p>
            <a:pPr marL="0" indent="0" algn="ctr">
              <a:buNone/>
            </a:pPr>
            <a:r>
              <a:rPr lang="en-US" sz="1450" b="1" dirty="0">
                <a:solidFill>
                  <a:srgbClr val="E8C77A"/>
                </a:solidFill>
                <a:latin typeface="Calibri" pitchFamily="34" charset="0"/>
                <a:ea typeface="Calibri" pitchFamily="34" charset="-122"/>
                <a:cs typeface="Calibri" pitchFamily="34" charset="-120"/>
              </a:rPr>
              <a:t>§ 106.45(b)(5)</a:t>
            </a:r>
            <a:endParaRPr lang="en-US" sz="1250" dirty="0"/>
          </a:p>
        </p:txBody>
      </p:sp>
      <p:sp>
        <p:nvSpPr>
          <p:cNvPr id="7" name="Text 4"/>
          <p:cNvSpPr/>
          <p:nvPr/>
        </p:nvSpPr>
        <p:spPr>
          <a:xfrm>
            <a:off x="548640" y="2194560"/>
            <a:ext cx="11064240" cy="3200400"/>
          </a:xfrm>
          <a:prstGeom prst="rect">
            <a:avLst/>
          </a:prstGeom>
          <a:noFill/>
          <a:ln/>
        </p:spPr>
        <p:txBody>
          <a:bodyPr wrap="square" lIns="0" tIns="0" rIns="0" bIns="0" rtlCol="0" anchor="t"/>
          <a:lstStyle/>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Share the evidence directly related to the allegations.  </a:t>
            </a:r>
            <a:r>
              <a:rPr lang="en-US" sz="2400" i="1" dirty="0">
                <a:solidFill>
                  <a:srgbClr val="63748A"/>
                </a:solidFill>
                <a:latin typeface="Calibri" pitchFamily="34" charset="0"/>
                <a:ea typeface="Calibri" pitchFamily="34" charset="-122"/>
                <a:cs typeface="Calibri" pitchFamily="34" charset="-120"/>
              </a:rPr>
              <a:t>Both parties and advisors get to inspect it — including exculpatory evidence you may not rely on.</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Give a real chance to respond.  </a:t>
            </a:r>
            <a:r>
              <a:rPr lang="en-US" sz="2400" i="1" dirty="0">
                <a:solidFill>
                  <a:srgbClr val="63748A"/>
                </a:solidFill>
                <a:latin typeface="Calibri" pitchFamily="34" charset="0"/>
                <a:ea typeface="Calibri" pitchFamily="34" charset="-122"/>
                <a:cs typeface="Calibri" pitchFamily="34" charset="-120"/>
              </a:rPr>
              <a:t>At least 10 days for written responses before the report is finalized.</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Write a report that fairly summarizes relevant evidence.  </a:t>
            </a:r>
            <a:r>
              <a:rPr lang="en-US" sz="2400" i="1" dirty="0">
                <a:solidFill>
                  <a:srgbClr val="63748A"/>
                </a:solidFill>
                <a:latin typeface="Calibri" pitchFamily="34" charset="0"/>
                <a:ea typeface="Calibri" pitchFamily="34" charset="-122"/>
                <a:cs typeface="Calibri" pitchFamily="34" charset="-120"/>
              </a:rPr>
              <a:t>Neutral, chronological, evidence-cited; send it at least 10 days before the hearing.</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Hold findings unless your policy assigns them here.  </a:t>
            </a:r>
            <a:endParaRPr lang="en-US" sz="2400" dirty="0"/>
          </a:p>
        </p:txBody>
      </p:sp>
      <p:sp>
        <p:nvSpPr>
          <p:cNvPr id="9" name="Text 6"/>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 </a:t>
            </a:r>
            <a:r>
              <a:rPr lang="en-US" sz="1500" dirty="0">
                <a:solidFill>
                  <a:srgbClr val="FFFFFF"/>
                </a:solidFill>
                <a:latin typeface="Calibri" pitchFamily="34" charset="0"/>
                <a:ea typeface="Calibri" pitchFamily="34" charset="-122"/>
                <a:cs typeface="Calibri" pitchFamily="34" charset="-120"/>
              </a:rPr>
              <a:t>Treat every party comment on the draft like a discovery request — respond in-line, accepted or declined, with reasons.</a:t>
            </a:r>
            <a:endParaRPr lang="en-US" sz="130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40</a:t>
            </a:r>
            <a:endParaRPr lang="en-US"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DO IT WELL</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Best practices — investigation, in one screen</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94360" y="1645920"/>
            <a:ext cx="10972800" cy="4343400"/>
          </a:xfrm>
          <a:prstGeom prst="rect">
            <a:avLst/>
          </a:prstGeom>
          <a:noFill/>
          <a:ln/>
        </p:spPr>
        <p:txBody>
          <a:bodyPr wrap="square" lIns="0" tIns="0" rIns="0" bIns="0" rtlCol="0" anchor="t"/>
          <a:lstStyle/>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Scope precisely and revisit it as facts emerge; map every element to the evidence you need.</a:t>
            </a:r>
            <a:endParaRPr lang="en-US" sz="2400" dirty="0"/>
          </a:p>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Preserve digital evidence ASAP.</a:t>
            </a:r>
            <a:endParaRPr lang="en-US" sz="2400" dirty="0"/>
          </a:p>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Interview open-ended and neutral; verify summaries with witnesses.</a:t>
            </a:r>
            <a:endParaRPr lang="en-US" sz="2400" dirty="0"/>
          </a:p>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Give both parties the evidence and a real chance to respond before you finalize.</a:t>
            </a:r>
            <a:endParaRPr lang="en-US" sz="2400" dirty="0"/>
          </a:p>
          <a:p>
            <a:pPr marL="279400" indent="-279400">
              <a:spcAft>
                <a:spcPts val="1000"/>
              </a:spcAft>
              <a:buSzPct val="100000"/>
              <a:buChar char="✓"/>
            </a:pPr>
            <a:r>
              <a:rPr lang="en-US" sz="2400" dirty="0">
                <a:solidFill>
                  <a:srgbClr val="1B2733"/>
                </a:solidFill>
                <a:latin typeface="Calibri" pitchFamily="34" charset="0"/>
                <a:ea typeface="Calibri" pitchFamily="34" charset="-122"/>
                <a:cs typeface="Calibri" pitchFamily="34" charset="-120"/>
              </a:rPr>
              <a:t>Write a neutral, evidence-cited report.</a:t>
            </a:r>
            <a:endParaRPr lang="en-US" sz="2400" dirty="0"/>
          </a:p>
        </p:txBody>
      </p:sp>
      <p:sp>
        <p:nvSpPr>
          <p:cNvPr id="6" name="Text 3"/>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7" name="Text 4"/>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41</a:t>
            </a:r>
            <a:endParaRPr lang="en-US"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8">
    <p:bg>
      <p:bgPr>
        <a:solidFill>
          <a:srgbClr val="17365D"/>
        </a:solid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502920" y="457200"/>
            <a:ext cx="1737360" cy="743360"/>
          </a:xfrm>
          <a:prstGeom prst="rect">
            <a:avLst/>
          </a:prstGeom>
        </p:spPr>
      </p:pic>
      <p:sp>
        <p:nvSpPr>
          <p:cNvPr id="3" name="Shape 0"/>
          <p:cNvSpPr/>
          <p:nvPr/>
        </p:nvSpPr>
        <p:spPr>
          <a:xfrm>
            <a:off x="548640" y="2743200"/>
            <a:ext cx="1097280" cy="1097280"/>
          </a:xfrm>
          <a:prstGeom prst="ellipse">
            <a:avLst/>
          </a:prstGeom>
          <a:solidFill>
            <a:srgbClr val="FFFFFF"/>
          </a:solidFill>
          <a:ln/>
        </p:spPr>
        <p:txBody>
          <a:bodyPr/>
          <a:lstStyle/>
          <a:p>
            <a:endParaRPr lang="en-US"/>
          </a:p>
        </p:txBody>
      </p:sp>
      <p:sp>
        <p:nvSpPr>
          <p:cNvPr id="4" name="Text 1"/>
          <p:cNvSpPr/>
          <p:nvPr/>
        </p:nvSpPr>
        <p:spPr>
          <a:xfrm>
            <a:off x="548640" y="2743200"/>
            <a:ext cx="1097280" cy="1097280"/>
          </a:xfrm>
          <a:prstGeom prst="rect">
            <a:avLst/>
          </a:prstGeom>
          <a:noFill/>
          <a:ln/>
        </p:spPr>
        <p:txBody>
          <a:bodyPr wrap="square" rtlCol="0" anchor="ctr"/>
          <a:lstStyle/>
          <a:p>
            <a:pPr marL="0" indent="0" algn="ctr">
              <a:buNone/>
            </a:pPr>
            <a:r>
              <a:rPr lang="en-US" sz="3000" b="1" dirty="0">
                <a:solidFill>
                  <a:srgbClr val="17365D"/>
                </a:solidFill>
                <a:latin typeface="Cambria" pitchFamily="34" charset="0"/>
                <a:ea typeface="Cambria" pitchFamily="34" charset="-122"/>
                <a:cs typeface="Cambria" pitchFamily="34" charset="-120"/>
              </a:rPr>
              <a:t>6</a:t>
            </a:r>
            <a:endParaRPr lang="en-US" sz="3000" dirty="0"/>
          </a:p>
        </p:txBody>
      </p:sp>
      <p:sp>
        <p:nvSpPr>
          <p:cNvPr id="5" name="Text 2"/>
          <p:cNvSpPr/>
          <p:nvPr/>
        </p:nvSpPr>
        <p:spPr>
          <a:xfrm>
            <a:off x="1874520" y="2743200"/>
            <a:ext cx="9692640" cy="365760"/>
          </a:xfrm>
          <a:prstGeom prst="rect">
            <a:avLst/>
          </a:prstGeom>
          <a:noFill/>
          <a:ln/>
        </p:spPr>
        <p:txBody>
          <a:bodyPr wrap="square" rtlCol="0" anchor="ctr"/>
          <a:lstStyle/>
          <a:p>
            <a:pPr marL="0" indent="0">
              <a:buNone/>
            </a:pPr>
            <a:r>
              <a:rPr lang="en-US" sz="1600" b="1" kern="0" spc="200" dirty="0">
                <a:solidFill>
                  <a:srgbClr val="AEC3DE"/>
                </a:solidFill>
                <a:latin typeface="Calibri" pitchFamily="34" charset="0"/>
                <a:ea typeface="Calibri" pitchFamily="34" charset="-122"/>
                <a:cs typeface="Calibri" pitchFamily="34" charset="-120"/>
              </a:rPr>
              <a:t>HEARINGS, DETERMINATIONS &amp; RESOLUTION</a:t>
            </a:r>
            <a:endParaRPr lang="en-US" sz="1400" dirty="0"/>
          </a:p>
        </p:txBody>
      </p:sp>
      <p:sp>
        <p:nvSpPr>
          <p:cNvPr id="6" name="Text 3"/>
          <p:cNvSpPr/>
          <p:nvPr/>
        </p:nvSpPr>
        <p:spPr>
          <a:xfrm>
            <a:off x="1828800" y="3108960"/>
            <a:ext cx="9875520" cy="109728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The case decided</a:t>
            </a:r>
            <a:endParaRPr lang="en-US" sz="3400" dirty="0"/>
          </a:p>
        </p:txBody>
      </p:sp>
      <p:sp>
        <p:nvSpPr>
          <p:cNvPr id="7" name="Text 4"/>
          <p:cNvSpPr/>
          <p:nvPr/>
        </p:nvSpPr>
        <p:spPr>
          <a:xfrm>
            <a:off x="1874520" y="4261104"/>
            <a:ext cx="9509760" cy="822960"/>
          </a:xfrm>
          <a:prstGeom prst="rect">
            <a:avLst/>
          </a:prstGeom>
          <a:noFill/>
          <a:ln/>
        </p:spPr>
        <p:txBody>
          <a:bodyPr wrap="square" rtlCol="0" anchor="ctr"/>
          <a:lstStyle/>
          <a:p>
            <a:pPr marL="0" indent="0">
              <a:buNone/>
            </a:pPr>
            <a:r>
              <a:rPr lang="en-US" sz="1700" i="1" dirty="0">
                <a:solidFill>
                  <a:srgbClr val="CADCF0"/>
                </a:solidFill>
                <a:latin typeface="Calibri" pitchFamily="34" charset="0"/>
                <a:ea typeface="Calibri" pitchFamily="34" charset="-122"/>
                <a:cs typeface="Calibri" pitchFamily="34" charset="-120"/>
              </a:rPr>
              <a:t>Ana's matter reaches a hearing. Relevance calls, credibility, a written determination — and a close question.</a:t>
            </a:r>
            <a:endParaRPr lang="en-US" sz="15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92608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92608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THE HYPOTHETICAL · PART 3</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At the hearing</a:t>
            </a:r>
            <a:endParaRPr lang="en-US" sz="2600" dirty="0"/>
          </a:p>
        </p:txBody>
      </p:sp>
      <p:sp>
        <p:nvSpPr>
          <p:cNvPr id="6" name="Shape 3"/>
          <p:cNvSpPr/>
          <p:nvPr/>
        </p:nvSpPr>
        <p:spPr>
          <a:xfrm>
            <a:off x="502920" y="1874520"/>
            <a:ext cx="11201400" cy="3063240"/>
          </a:xfrm>
          <a:prstGeom prst="roundRect">
            <a:avLst>
              <a:gd name="adj" fmla="val 209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822960" y="2084832"/>
            <a:ext cx="10561320" cy="2651760"/>
          </a:xfrm>
          <a:prstGeom prst="rect">
            <a:avLst/>
          </a:prstGeom>
          <a:noFill/>
          <a:ln/>
        </p:spPr>
        <p:txBody>
          <a:bodyPr wrap="square" lIns="0" tIns="0" rIns="0" bIns="0" rtlCol="0" anchor="t"/>
          <a:lstStyle/>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The matter proceeds to a live hearing before a trained decision-maker.</a:t>
            </a:r>
            <a:endParaRPr lang="en-US" sz="1500" dirty="0"/>
          </a:p>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Jordan's advisor wants to cross-examine Ana about (a) the friendly texts, (b) a prior sexual relationship with a different student, and (c) how much she drank.</a:t>
            </a:r>
            <a:endParaRPr lang="en-US" sz="1500" dirty="0"/>
          </a:p>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Chris — the teammate — declines to attend the hearing at all.</a:t>
            </a:r>
            <a:endParaRPr lang="en-US" sz="1500" dirty="0"/>
          </a:p>
          <a:p>
            <a:pPr marL="203200" indent="-203200">
              <a:spcAft>
                <a:spcPts val="900"/>
              </a:spcAft>
              <a:buSzPct val="100000"/>
              <a:buChar char="•"/>
            </a:pPr>
            <a:r>
              <a:rPr lang="en-US" sz="1700" b="1" dirty="0">
                <a:solidFill>
                  <a:srgbClr val="1B2733"/>
                </a:solidFill>
                <a:latin typeface="Calibri" pitchFamily="34" charset="0"/>
                <a:ea typeface="Calibri" pitchFamily="34" charset="-122"/>
                <a:cs typeface="Calibri" pitchFamily="34" charset="-120"/>
              </a:rPr>
              <a:t>The decision-maker must rule on relevance in real time, weigh credibility, and write a determination.</a:t>
            </a:r>
            <a:endParaRPr lang="en-US" sz="1500" dirty="0"/>
          </a:p>
        </p:txBody>
      </p:sp>
      <p:sp>
        <p:nvSpPr>
          <p:cNvPr id="8" name="Shape 5"/>
          <p:cNvSpPr/>
          <p:nvPr/>
        </p:nvSpPr>
        <p:spPr>
          <a:xfrm>
            <a:off x="502920" y="5257800"/>
            <a:ext cx="11201400" cy="777240"/>
          </a:xfrm>
          <a:prstGeom prst="roundRect">
            <a:avLst>
              <a:gd name="adj" fmla="val 823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257800"/>
            <a:ext cx="10652760" cy="777240"/>
          </a:xfrm>
          <a:prstGeom prst="rect">
            <a:avLst/>
          </a:prstGeom>
          <a:noFill/>
          <a:ln/>
        </p:spPr>
        <p:txBody>
          <a:bodyPr wrap="square" rtlCol="0" anchor="ctr"/>
          <a:lstStyle/>
          <a:p>
            <a:pPr marL="0" indent="0">
              <a:buNone/>
            </a:pPr>
            <a:r>
              <a:rPr lang="en-US" sz="1550" b="1" dirty="0">
                <a:solidFill>
                  <a:srgbClr val="E8C77A"/>
                </a:solidFill>
                <a:latin typeface="Calibri" pitchFamily="34" charset="0"/>
                <a:ea typeface="Calibri" pitchFamily="34" charset="-122"/>
                <a:cs typeface="Calibri" pitchFamily="34" charset="-120"/>
              </a:rPr>
              <a:t>Discussion:  </a:t>
            </a:r>
            <a:r>
              <a:rPr lang="en-US" sz="1550" dirty="0">
                <a:solidFill>
                  <a:srgbClr val="FFFFFF"/>
                </a:solidFill>
                <a:latin typeface="Calibri" pitchFamily="34" charset="0"/>
                <a:ea typeface="Calibri" pitchFamily="34" charset="-122"/>
                <a:cs typeface="Calibri" pitchFamily="34" charset="-120"/>
              </a:rPr>
              <a:t>Which of those three cross-examination topics come in — and which don't?</a:t>
            </a:r>
            <a:endParaRPr lang="en-US" sz="135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42</a:t>
            </a:r>
            <a:endParaRPr lang="en-US"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54864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WHAT THE LAW REQUIRES</a:t>
            </a:r>
            <a:endParaRPr lang="en-US" sz="1200" dirty="0"/>
          </a:p>
        </p:txBody>
      </p:sp>
      <p:sp>
        <p:nvSpPr>
          <p:cNvPr id="3" name="Text 1"/>
          <p:cNvSpPr/>
          <p:nvPr/>
        </p:nvSpPr>
        <p:spPr>
          <a:xfrm>
            <a:off x="457200" y="658368"/>
            <a:ext cx="8595360" cy="868680"/>
          </a:xfrm>
          <a:prstGeom prst="rect">
            <a:avLst/>
          </a:prstGeom>
          <a:noFill/>
          <a:ln/>
        </p:spPr>
        <p:txBody>
          <a:bodyPr wrap="square" rtlCol="0" anchor="ctr"/>
          <a:lstStyle/>
          <a:p>
            <a:pPr marL="0" indent="0">
              <a:buNone/>
            </a:pPr>
            <a:r>
              <a:rPr lang="en-US" sz="2700" b="1" dirty="0">
                <a:solidFill>
                  <a:srgbClr val="17365D"/>
                </a:solidFill>
                <a:latin typeface="Cambria" pitchFamily="34" charset="0"/>
                <a:ea typeface="Cambria" pitchFamily="34" charset="-122"/>
                <a:cs typeface="Cambria" pitchFamily="34" charset="-120"/>
              </a:rPr>
              <a:t>What the law requires at the hearing</a:t>
            </a:r>
            <a:endParaRPr lang="en-US" sz="27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572768"/>
            <a:ext cx="2011680" cy="384048"/>
          </a:xfrm>
          <a:prstGeom prst="roundRect">
            <a:avLst>
              <a:gd name="adj" fmla="val 14286"/>
            </a:avLst>
          </a:prstGeom>
          <a:solidFill>
            <a:srgbClr val="17365D"/>
          </a:solidFill>
          <a:ln/>
        </p:spPr>
        <p:txBody>
          <a:bodyPr/>
          <a:lstStyle/>
          <a:p>
            <a:endParaRPr lang="en-US"/>
          </a:p>
        </p:txBody>
      </p:sp>
      <p:sp>
        <p:nvSpPr>
          <p:cNvPr id="6" name="Text 3"/>
          <p:cNvSpPr/>
          <p:nvPr/>
        </p:nvSpPr>
        <p:spPr>
          <a:xfrm>
            <a:off x="502920" y="1572768"/>
            <a:ext cx="2011680" cy="384048"/>
          </a:xfrm>
          <a:prstGeom prst="rect">
            <a:avLst/>
          </a:prstGeom>
          <a:noFill/>
          <a:ln/>
        </p:spPr>
        <p:txBody>
          <a:bodyPr wrap="square" lIns="0" tIns="0" rIns="0" bIns="0" rtlCol="0" anchor="ctr"/>
          <a:lstStyle/>
          <a:p>
            <a:pPr marL="0" indent="0" algn="ctr">
              <a:buNone/>
            </a:pPr>
            <a:r>
              <a:rPr lang="en-US" sz="1450" b="1" dirty="0">
                <a:solidFill>
                  <a:srgbClr val="E8C77A"/>
                </a:solidFill>
                <a:latin typeface="Calibri" pitchFamily="34" charset="0"/>
                <a:ea typeface="Calibri" pitchFamily="34" charset="-122"/>
                <a:cs typeface="Calibri" pitchFamily="34" charset="-120"/>
              </a:rPr>
              <a:t>§ 106.45(b)(6)</a:t>
            </a:r>
            <a:endParaRPr lang="en-US" sz="1250" dirty="0"/>
          </a:p>
        </p:txBody>
      </p:sp>
      <p:sp>
        <p:nvSpPr>
          <p:cNvPr id="7" name="Text 4"/>
          <p:cNvSpPr/>
          <p:nvPr/>
        </p:nvSpPr>
        <p:spPr>
          <a:xfrm>
            <a:off x="548640" y="2194560"/>
            <a:ext cx="11064240" cy="3200400"/>
          </a:xfrm>
          <a:prstGeom prst="rect">
            <a:avLst/>
          </a:prstGeom>
          <a:noFill/>
          <a:ln/>
        </p:spPr>
        <p:txBody>
          <a:bodyPr wrap="square" lIns="0" tIns="0" rIns="0" bIns="0" rtlCol="0" anchor="t"/>
          <a:lstStyle/>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A live hearing with advisor cross-examination.  </a:t>
            </a:r>
            <a:r>
              <a:rPr lang="en-US" sz="2400" i="1" dirty="0">
                <a:solidFill>
                  <a:srgbClr val="63748A"/>
                </a:solidFill>
                <a:latin typeface="Calibri" pitchFamily="34" charset="0"/>
                <a:ea typeface="Calibri" pitchFamily="34" charset="-122"/>
                <a:cs typeface="Calibri" pitchFamily="34" charset="-120"/>
              </a:rPr>
              <a:t>Each party's advisor questions the other party and witnesses directly, orally, in real time — never the parties personally.</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The institution provides an advisor if a party has none.  </a:t>
            </a:r>
            <a:r>
              <a:rPr lang="en-US" sz="2400" i="1" dirty="0">
                <a:solidFill>
                  <a:srgbClr val="63748A"/>
                </a:solidFill>
                <a:latin typeface="Calibri" pitchFamily="34" charset="0"/>
                <a:ea typeface="Calibri" pitchFamily="34" charset="-122"/>
                <a:cs typeface="Calibri" pitchFamily="34" charset="-120"/>
              </a:rPr>
              <a:t>No party should be left unable to cross-examine.</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The decision-maker is separate from the investigator.  </a:t>
            </a:r>
            <a:r>
              <a:rPr lang="en-US" sz="2400" i="1" dirty="0">
                <a:solidFill>
                  <a:srgbClr val="63748A"/>
                </a:solidFill>
                <a:latin typeface="Calibri" pitchFamily="34" charset="0"/>
                <a:ea typeface="Calibri" pitchFamily="34" charset="-122"/>
                <a:cs typeface="Calibri" pitchFamily="34" charset="-120"/>
              </a:rPr>
              <a:t>And rules on the relevance of each question before it is answered.</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Only relevant, permissible questions proceed.  </a:t>
            </a:r>
            <a:r>
              <a:rPr lang="en-US" sz="2400" i="1" dirty="0">
                <a:solidFill>
                  <a:srgbClr val="63748A"/>
                </a:solidFill>
                <a:latin typeface="Calibri" pitchFamily="34" charset="0"/>
                <a:ea typeface="Calibri" pitchFamily="34" charset="-122"/>
                <a:cs typeface="Calibri" pitchFamily="34" charset="-120"/>
              </a:rPr>
              <a:t>Relevance is the gate; the decision-maker must explain any exclusion.</a:t>
            </a:r>
            <a:endParaRPr lang="en-US" sz="2400" dirty="0"/>
          </a:p>
        </p:txBody>
      </p:sp>
      <p:sp>
        <p:nvSpPr>
          <p:cNvPr id="8" name="Shape 5"/>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Separation of function:  </a:t>
            </a:r>
            <a:r>
              <a:rPr lang="en-US" sz="1500" dirty="0">
                <a:solidFill>
                  <a:srgbClr val="FFFFFF"/>
                </a:solidFill>
                <a:latin typeface="Calibri" pitchFamily="34" charset="0"/>
                <a:ea typeface="Calibri" pitchFamily="34" charset="-122"/>
                <a:cs typeface="Calibri" pitchFamily="34" charset="-120"/>
              </a:rPr>
              <a:t>Investigator, decision-maker, and appeal officer are three different people. No one wears two hats.</a:t>
            </a:r>
            <a:endParaRPr lang="en-US" sz="130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43</a:t>
            </a:r>
            <a:endParaRPr lang="en-US"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RELEVANCE</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Ruling on relevance — the questions in Ana's case</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02920" y="1481328"/>
            <a:ext cx="11155680" cy="457200"/>
          </a:xfrm>
          <a:prstGeom prst="rect">
            <a:avLst/>
          </a:prstGeom>
          <a:noFill/>
          <a:ln/>
        </p:spPr>
        <p:txBody>
          <a:bodyPr wrap="square" rtlCol="0" anchor="ctr"/>
          <a:lstStyle/>
          <a:p>
            <a:pPr marL="0" indent="0">
              <a:buNone/>
            </a:pPr>
            <a:r>
              <a:rPr lang="en-US" sz="1500" i="1" dirty="0">
                <a:solidFill>
                  <a:srgbClr val="4A6D93"/>
                </a:solidFill>
                <a:latin typeface="Calibri" pitchFamily="34" charset="0"/>
                <a:ea typeface="Calibri" pitchFamily="34" charset="-122"/>
                <a:cs typeface="Calibri" pitchFamily="34" charset="-120"/>
              </a:rPr>
              <a:t>Work each proposed question through the gate. Explain each ruling on the record.</a:t>
            </a:r>
            <a:endParaRPr lang="en-US" sz="1300" dirty="0"/>
          </a:p>
        </p:txBody>
      </p:sp>
      <p:sp>
        <p:nvSpPr>
          <p:cNvPr id="6" name="Shape 3"/>
          <p:cNvSpPr/>
          <p:nvPr/>
        </p:nvSpPr>
        <p:spPr>
          <a:xfrm>
            <a:off x="502920" y="2011680"/>
            <a:ext cx="11201400" cy="868680"/>
          </a:xfrm>
          <a:prstGeom prst="roundRect">
            <a:avLst>
              <a:gd name="adj" fmla="val 7368"/>
            </a:avLst>
          </a:prstGeom>
          <a:solidFill>
            <a:srgbClr val="E7EDF4"/>
          </a:solidFill>
          <a:ln w="12700">
            <a:solidFill>
              <a:srgbClr val="E2E9F1"/>
            </a:solidFill>
            <a:prstDash val="solid"/>
          </a:ln>
        </p:spPr>
        <p:txBody>
          <a:bodyPr/>
          <a:lstStyle/>
          <a:p>
            <a:endParaRPr lang="en-US"/>
          </a:p>
        </p:txBody>
      </p:sp>
      <p:sp>
        <p:nvSpPr>
          <p:cNvPr id="7" name="Shape 4"/>
          <p:cNvSpPr/>
          <p:nvPr/>
        </p:nvSpPr>
        <p:spPr>
          <a:xfrm>
            <a:off x="685800" y="2194560"/>
            <a:ext cx="502920" cy="502920"/>
          </a:xfrm>
          <a:prstGeom prst="ellipse">
            <a:avLst/>
          </a:prstGeom>
          <a:solidFill>
            <a:srgbClr val="17365D"/>
          </a:solidFill>
          <a:ln/>
        </p:spPr>
        <p:txBody>
          <a:bodyPr/>
          <a:lstStyle/>
          <a:p>
            <a:endParaRPr lang="en-US"/>
          </a:p>
        </p:txBody>
      </p:sp>
      <p:sp>
        <p:nvSpPr>
          <p:cNvPr id="8" name="Text 5"/>
          <p:cNvSpPr/>
          <p:nvPr/>
        </p:nvSpPr>
        <p:spPr>
          <a:xfrm>
            <a:off x="685800" y="2194560"/>
            <a:ext cx="502920" cy="50292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500" dirty="0"/>
          </a:p>
        </p:txBody>
      </p:sp>
      <p:sp>
        <p:nvSpPr>
          <p:cNvPr id="9" name="Text 6"/>
          <p:cNvSpPr/>
          <p:nvPr/>
        </p:nvSpPr>
        <p:spPr>
          <a:xfrm>
            <a:off x="1371600" y="2121408"/>
            <a:ext cx="10058400" cy="365760"/>
          </a:xfrm>
          <a:prstGeom prst="rect">
            <a:avLst/>
          </a:prstGeom>
          <a:noFill/>
          <a:ln/>
        </p:spPr>
        <p:txBody>
          <a:bodyPr wrap="square" rtlCol="0" anchor="ctr"/>
          <a:lstStyle/>
          <a:p>
            <a:pPr marL="0" indent="0">
              <a:buNone/>
            </a:pPr>
            <a:r>
              <a:rPr lang="en-US" sz="1700" b="1" dirty="0">
                <a:solidFill>
                  <a:srgbClr val="17365D"/>
                </a:solidFill>
                <a:latin typeface="Cambria" pitchFamily="34" charset="0"/>
                <a:ea typeface="Cambria" pitchFamily="34" charset="-122"/>
                <a:cs typeface="Cambria" pitchFamily="34" charset="-120"/>
              </a:rPr>
              <a:t>The friendly texts (a)</a:t>
            </a:r>
            <a:endParaRPr lang="en-US" sz="1500" dirty="0"/>
          </a:p>
        </p:txBody>
      </p:sp>
      <p:sp>
        <p:nvSpPr>
          <p:cNvPr id="10" name="Text 7"/>
          <p:cNvSpPr/>
          <p:nvPr/>
        </p:nvSpPr>
        <p:spPr>
          <a:xfrm>
            <a:off x="1371600" y="2468880"/>
            <a:ext cx="10149840" cy="3840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Relevant. They bear on consent and credibility and come in — weight is for deliberation, not the gate.</a:t>
            </a:r>
            <a:endParaRPr lang="en-US" sz="1200" dirty="0"/>
          </a:p>
        </p:txBody>
      </p:sp>
      <p:sp>
        <p:nvSpPr>
          <p:cNvPr id="11" name="Shape 8"/>
          <p:cNvSpPr/>
          <p:nvPr/>
        </p:nvSpPr>
        <p:spPr>
          <a:xfrm>
            <a:off x="502920" y="3008376"/>
            <a:ext cx="11201400" cy="868680"/>
          </a:xfrm>
          <a:prstGeom prst="roundRect">
            <a:avLst>
              <a:gd name="adj" fmla="val 7368"/>
            </a:avLst>
          </a:prstGeom>
          <a:solidFill>
            <a:srgbClr val="EEF2F7"/>
          </a:solidFill>
          <a:ln w="12700">
            <a:solidFill>
              <a:srgbClr val="E2E9F1"/>
            </a:solidFill>
            <a:prstDash val="solid"/>
          </a:ln>
        </p:spPr>
        <p:txBody>
          <a:bodyPr/>
          <a:lstStyle/>
          <a:p>
            <a:endParaRPr lang="en-US"/>
          </a:p>
        </p:txBody>
      </p:sp>
      <p:sp>
        <p:nvSpPr>
          <p:cNvPr id="12" name="Shape 9"/>
          <p:cNvSpPr/>
          <p:nvPr/>
        </p:nvSpPr>
        <p:spPr>
          <a:xfrm>
            <a:off x="685800" y="3191256"/>
            <a:ext cx="502920" cy="502920"/>
          </a:xfrm>
          <a:prstGeom prst="ellipse">
            <a:avLst/>
          </a:prstGeom>
          <a:solidFill>
            <a:srgbClr val="17365D"/>
          </a:solidFill>
          <a:ln/>
        </p:spPr>
        <p:txBody>
          <a:bodyPr/>
          <a:lstStyle/>
          <a:p>
            <a:endParaRPr lang="en-US"/>
          </a:p>
        </p:txBody>
      </p:sp>
      <p:sp>
        <p:nvSpPr>
          <p:cNvPr id="13" name="Text 10"/>
          <p:cNvSpPr/>
          <p:nvPr/>
        </p:nvSpPr>
        <p:spPr>
          <a:xfrm>
            <a:off x="685800" y="3191256"/>
            <a:ext cx="502920" cy="50292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500" dirty="0"/>
          </a:p>
        </p:txBody>
      </p:sp>
      <p:sp>
        <p:nvSpPr>
          <p:cNvPr id="14" name="Text 11"/>
          <p:cNvSpPr/>
          <p:nvPr/>
        </p:nvSpPr>
        <p:spPr>
          <a:xfrm>
            <a:off x="1371600" y="3118104"/>
            <a:ext cx="10058400" cy="365760"/>
          </a:xfrm>
          <a:prstGeom prst="rect">
            <a:avLst/>
          </a:prstGeom>
          <a:noFill/>
          <a:ln/>
        </p:spPr>
        <p:txBody>
          <a:bodyPr wrap="square" rtlCol="0" anchor="ctr"/>
          <a:lstStyle/>
          <a:p>
            <a:pPr marL="0" indent="0">
              <a:buNone/>
            </a:pPr>
            <a:r>
              <a:rPr lang="en-US" sz="1700" b="1" dirty="0">
                <a:solidFill>
                  <a:srgbClr val="17365D"/>
                </a:solidFill>
                <a:latin typeface="Cambria" pitchFamily="34" charset="0"/>
                <a:ea typeface="Cambria" pitchFamily="34" charset="-122"/>
                <a:cs typeface="Cambria" pitchFamily="34" charset="-120"/>
              </a:rPr>
              <a:t>Prior sexual behavior (b)</a:t>
            </a:r>
            <a:endParaRPr lang="en-US" sz="1500" dirty="0"/>
          </a:p>
        </p:txBody>
      </p:sp>
      <p:sp>
        <p:nvSpPr>
          <p:cNvPr id="15" name="Text 12"/>
          <p:cNvSpPr/>
          <p:nvPr/>
        </p:nvSpPr>
        <p:spPr>
          <a:xfrm>
            <a:off x="1371600" y="3465576"/>
            <a:ext cx="10149840" cy="3840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Generally NOT relevant. Questions about a complainant's prior sexual behavior are excluded, subject to two narrow exceptions.</a:t>
            </a:r>
            <a:endParaRPr lang="en-US" sz="1200" dirty="0"/>
          </a:p>
        </p:txBody>
      </p:sp>
      <p:sp>
        <p:nvSpPr>
          <p:cNvPr id="16" name="Shape 13"/>
          <p:cNvSpPr/>
          <p:nvPr/>
        </p:nvSpPr>
        <p:spPr>
          <a:xfrm>
            <a:off x="502920" y="4005072"/>
            <a:ext cx="11201400" cy="868680"/>
          </a:xfrm>
          <a:prstGeom prst="roundRect">
            <a:avLst>
              <a:gd name="adj" fmla="val 7368"/>
            </a:avLst>
          </a:prstGeom>
          <a:solidFill>
            <a:srgbClr val="E7EDF4"/>
          </a:solidFill>
          <a:ln w="12700">
            <a:solidFill>
              <a:srgbClr val="E2E9F1"/>
            </a:solidFill>
            <a:prstDash val="solid"/>
          </a:ln>
        </p:spPr>
        <p:txBody>
          <a:bodyPr/>
          <a:lstStyle/>
          <a:p>
            <a:endParaRPr lang="en-US"/>
          </a:p>
        </p:txBody>
      </p:sp>
      <p:sp>
        <p:nvSpPr>
          <p:cNvPr id="17" name="Shape 14"/>
          <p:cNvSpPr/>
          <p:nvPr/>
        </p:nvSpPr>
        <p:spPr>
          <a:xfrm>
            <a:off x="685800" y="4187952"/>
            <a:ext cx="502920" cy="502920"/>
          </a:xfrm>
          <a:prstGeom prst="ellipse">
            <a:avLst/>
          </a:prstGeom>
          <a:solidFill>
            <a:srgbClr val="17365D"/>
          </a:solidFill>
          <a:ln/>
        </p:spPr>
        <p:txBody>
          <a:bodyPr/>
          <a:lstStyle/>
          <a:p>
            <a:endParaRPr lang="en-US"/>
          </a:p>
        </p:txBody>
      </p:sp>
      <p:sp>
        <p:nvSpPr>
          <p:cNvPr id="18" name="Text 15"/>
          <p:cNvSpPr/>
          <p:nvPr/>
        </p:nvSpPr>
        <p:spPr>
          <a:xfrm>
            <a:off x="685800" y="4187952"/>
            <a:ext cx="502920" cy="50292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500" dirty="0"/>
          </a:p>
        </p:txBody>
      </p:sp>
      <p:sp>
        <p:nvSpPr>
          <p:cNvPr id="19" name="Text 16"/>
          <p:cNvSpPr/>
          <p:nvPr/>
        </p:nvSpPr>
        <p:spPr>
          <a:xfrm>
            <a:off x="1371600" y="4114800"/>
            <a:ext cx="10058400" cy="365760"/>
          </a:xfrm>
          <a:prstGeom prst="rect">
            <a:avLst/>
          </a:prstGeom>
          <a:noFill/>
          <a:ln/>
        </p:spPr>
        <p:txBody>
          <a:bodyPr wrap="square" rtlCol="0" anchor="ctr"/>
          <a:lstStyle/>
          <a:p>
            <a:pPr marL="0" indent="0">
              <a:buNone/>
            </a:pPr>
            <a:r>
              <a:rPr lang="en-US" sz="1700" b="1" dirty="0">
                <a:solidFill>
                  <a:srgbClr val="17365D"/>
                </a:solidFill>
                <a:latin typeface="Cambria" pitchFamily="34" charset="0"/>
                <a:ea typeface="Cambria" pitchFamily="34" charset="-122"/>
                <a:cs typeface="Cambria" pitchFamily="34" charset="-120"/>
              </a:rPr>
              <a:t>How much she drank (c)</a:t>
            </a:r>
            <a:endParaRPr lang="en-US" sz="1500" dirty="0"/>
          </a:p>
        </p:txBody>
      </p:sp>
      <p:sp>
        <p:nvSpPr>
          <p:cNvPr id="20" name="Text 17"/>
          <p:cNvSpPr/>
          <p:nvPr/>
        </p:nvSpPr>
        <p:spPr>
          <a:xfrm>
            <a:off x="1371600" y="4462272"/>
            <a:ext cx="10149840" cy="3840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Relevant. Intoxication bears on capacity, consent, and memory — it comes in.</a:t>
            </a:r>
            <a:endParaRPr lang="en-US" sz="1200" dirty="0"/>
          </a:p>
        </p:txBody>
      </p:sp>
      <p:sp>
        <p:nvSpPr>
          <p:cNvPr id="21" name="Shape 18"/>
          <p:cNvSpPr/>
          <p:nvPr/>
        </p:nvSpPr>
        <p:spPr>
          <a:xfrm>
            <a:off x="502920" y="5413248"/>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22" name="Text 19"/>
          <p:cNvSpPr/>
          <p:nvPr/>
        </p:nvSpPr>
        <p:spPr>
          <a:xfrm>
            <a:off x="777240" y="5413248"/>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The two exceptions (b):  </a:t>
            </a:r>
            <a:r>
              <a:rPr lang="en-US" sz="1500" dirty="0">
                <a:solidFill>
                  <a:srgbClr val="FFFFFF"/>
                </a:solidFill>
                <a:latin typeface="Calibri" pitchFamily="34" charset="0"/>
                <a:ea typeface="Calibri" pitchFamily="34" charset="-122"/>
                <a:cs typeface="Calibri" pitchFamily="34" charset="-120"/>
              </a:rPr>
              <a:t>Prior sexual behavior comes in only to prove someone else is the source of the conduct, or as specific incidents with the respondent offered to prove consent.</a:t>
            </a:r>
            <a:endParaRPr lang="en-US" sz="1300" dirty="0"/>
          </a:p>
        </p:txBody>
      </p:sp>
      <p:sp>
        <p:nvSpPr>
          <p:cNvPr id="23" name="Text 20"/>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24" name="Text 21"/>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44</a:t>
            </a:r>
            <a:endParaRPr lang="en-US"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54864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WHAT THE LAW REQUIRES</a:t>
            </a:r>
            <a:endParaRPr lang="en-US" sz="1200" dirty="0"/>
          </a:p>
        </p:txBody>
      </p:sp>
      <p:sp>
        <p:nvSpPr>
          <p:cNvPr id="3" name="Text 1"/>
          <p:cNvSpPr/>
          <p:nvPr/>
        </p:nvSpPr>
        <p:spPr>
          <a:xfrm>
            <a:off x="457200" y="658368"/>
            <a:ext cx="8595360" cy="868680"/>
          </a:xfrm>
          <a:prstGeom prst="rect">
            <a:avLst/>
          </a:prstGeom>
          <a:noFill/>
          <a:ln/>
        </p:spPr>
        <p:txBody>
          <a:bodyPr wrap="square" rtlCol="0" anchor="ctr"/>
          <a:lstStyle/>
          <a:p>
            <a:pPr marL="0" indent="0">
              <a:buNone/>
            </a:pPr>
            <a:r>
              <a:rPr lang="en-US" sz="2700" b="1" dirty="0">
                <a:solidFill>
                  <a:srgbClr val="17365D"/>
                </a:solidFill>
                <a:latin typeface="Cambria" pitchFamily="34" charset="0"/>
                <a:ea typeface="Cambria" pitchFamily="34" charset="-122"/>
                <a:cs typeface="Cambria" pitchFamily="34" charset="-120"/>
              </a:rPr>
              <a:t>Determinations that hold up</a:t>
            </a:r>
            <a:endParaRPr lang="en-US" sz="27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572768"/>
            <a:ext cx="2011680" cy="384048"/>
          </a:xfrm>
          <a:prstGeom prst="roundRect">
            <a:avLst>
              <a:gd name="adj" fmla="val 14286"/>
            </a:avLst>
          </a:prstGeom>
          <a:solidFill>
            <a:srgbClr val="17365D"/>
          </a:solidFill>
          <a:ln/>
        </p:spPr>
        <p:txBody>
          <a:bodyPr/>
          <a:lstStyle/>
          <a:p>
            <a:endParaRPr lang="en-US"/>
          </a:p>
        </p:txBody>
      </p:sp>
      <p:sp>
        <p:nvSpPr>
          <p:cNvPr id="6" name="Text 3"/>
          <p:cNvSpPr/>
          <p:nvPr/>
        </p:nvSpPr>
        <p:spPr>
          <a:xfrm>
            <a:off x="502920" y="1572768"/>
            <a:ext cx="2011680" cy="384048"/>
          </a:xfrm>
          <a:prstGeom prst="rect">
            <a:avLst/>
          </a:prstGeom>
          <a:noFill/>
          <a:ln/>
        </p:spPr>
        <p:txBody>
          <a:bodyPr wrap="square" lIns="0" tIns="0" rIns="0" bIns="0" rtlCol="0" anchor="ctr"/>
          <a:lstStyle/>
          <a:p>
            <a:pPr marL="0" indent="0" algn="ctr">
              <a:buNone/>
            </a:pPr>
            <a:r>
              <a:rPr lang="en-US" sz="1450" b="1" dirty="0">
                <a:solidFill>
                  <a:srgbClr val="E8C77A"/>
                </a:solidFill>
                <a:latin typeface="Calibri" pitchFamily="34" charset="0"/>
                <a:ea typeface="Calibri" pitchFamily="34" charset="-122"/>
                <a:cs typeface="Calibri" pitchFamily="34" charset="-120"/>
              </a:rPr>
              <a:t>§ 106.45(b)(7)</a:t>
            </a:r>
            <a:endParaRPr lang="en-US" sz="1250" dirty="0"/>
          </a:p>
        </p:txBody>
      </p:sp>
      <p:sp>
        <p:nvSpPr>
          <p:cNvPr id="7" name="Text 4"/>
          <p:cNvSpPr/>
          <p:nvPr/>
        </p:nvSpPr>
        <p:spPr>
          <a:xfrm>
            <a:off x="548640" y="2194560"/>
            <a:ext cx="11064240" cy="3200400"/>
          </a:xfrm>
          <a:prstGeom prst="rect">
            <a:avLst/>
          </a:prstGeom>
          <a:noFill/>
          <a:ln/>
        </p:spPr>
        <p:txBody>
          <a:bodyPr wrap="square" lIns="0" tIns="0" rIns="0" bIns="0" rtlCol="0" anchor="t"/>
          <a:lstStyle/>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Pick a standard and apply it consistently.  </a:t>
            </a:r>
            <a:r>
              <a:rPr lang="en-US" sz="2400" i="1" dirty="0">
                <a:solidFill>
                  <a:srgbClr val="63748A"/>
                </a:solidFill>
                <a:latin typeface="Calibri" pitchFamily="34" charset="0"/>
                <a:ea typeface="Calibri" pitchFamily="34" charset="-122"/>
                <a:cs typeface="Calibri" pitchFamily="34" charset="-120"/>
              </a:rPr>
              <a:t>Preponderance or clear-and-convincing — and the same standard for all complaints, including those against employees.</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Show the analysis.  </a:t>
            </a:r>
            <a:r>
              <a:rPr lang="en-US" sz="2400" i="1" dirty="0">
                <a:solidFill>
                  <a:srgbClr val="63748A"/>
                </a:solidFill>
                <a:latin typeface="Calibri" pitchFamily="34" charset="0"/>
                <a:ea typeface="Calibri" pitchFamily="34" charset="-122"/>
                <a:cs typeface="Calibri" pitchFamily="34" charset="-120"/>
              </a:rPr>
              <a:t>Allegations, procedural steps, findings of fact, and the rationale for each conclusion.</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Tie facts to findings.  </a:t>
            </a:r>
            <a:r>
              <a:rPr lang="en-US" sz="2400" i="1" dirty="0">
                <a:solidFill>
                  <a:srgbClr val="63748A"/>
                </a:solidFill>
                <a:latin typeface="Calibri" pitchFamily="34" charset="0"/>
                <a:ea typeface="Calibri" pitchFamily="34" charset="-122"/>
                <a:cs typeface="Calibri" pitchFamily="34" charset="-120"/>
              </a:rPr>
              <a:t>Explain how the evidence supports each conclusion — especially in a close case like Ana's.</a:t>
            </a:r>
            <a:endParaRPr lang="en-US" sz="2400" dirty="0"/>
          </a:p>
          <a:p>
            <a:pPr marL="228600" indent="-228600">
              <a:spcAft>
                <a:spcPts val="200"/>
              </a:spcAft>
              <a:buSzPct val="100000"/>
              <a:buChar char="•"/>
            </a:pPr>
            <a:r>
              <a:rPr lang="en-US" sz="2400" dirty="0">
                <a:solidFill>
                  <a:srgbClr val="1B2733"/>
                </a:solidFill>
                <a:latin typeface="Calibri" pitchFamily="34" charset="0"/>
                <a:ea typeface="Calibri" pitchFamily="34" charset="-122"/>
                <a:cs typeface="Calibri" pitchFamily="34" charset="-120"/>
              </a:rPr>
              <a:t>State remedies, sanctions, and appeal rights.  </a:t>
            </a:r>
            <a:r>
              <a:rPr lang="en-US" sz="2400" i="1" dirty="0">
                <a:solidFill>
                  <a:srgbClr val="63748A"/>
                </a:solidFill>
                <a:latin typeface="Calibri" pitchFamily="34" charset="0"/>
                <a:ea typeface="Calibri" pitchFamily="34" charset="-122"/>
                <a:cs typeface="Calibri" pitchFamily="34" charset="-120"/>
              </a:rPr>
              <a:t>And the bases and process for appeal.</a:t>
            </a:r>
            <a:endParaRPr lang="en-US" sz="2400" dirty="0"/>
          </a:p>
        </p:txBody>
      </p:sp>
      <p:sp>
        <p:nvSpPr>
          <p:cNvPr id="8" name="Shape 5"/>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The test:  </a:t>
            </a:r>
            <a:r>
              <a:rPr lang="en-US" sz="1500" dirty="0">
                <a:solidFill>
                  <a:srgbClr val="FFFFFF"/>
                </a:solidFill>
                <a:latin typeface="Calibri" pitchFamily="34" charset="0"/>
                <a:ea typeface="Calibri" pitchFamily="34" charset="-122"/>
                <a:cs typeface="Calibri" pitchFamily="34" charset="-120"/>
              </a:rPr>
              <a:t>A careful reader who disagrees with the result should still see it was reached fairly, by the evidence, and by the stated standard.</a:t>
            </a:r>
            <a:endParaRPr lang="en-US" sz="130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46</a:t>
            </a:r>
            <a:endParaRPr lang="en-US"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28600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28600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QUESTIONS</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Draft the finding — a close call</a:t>
            </a:r>
            <a:endParaRPr lang="en-US" sz="2600" dirty="0"/>
          </a:p>
        </p:txBody>
      </p:sp>
      <p:sp>
        <p:nvSpPr>
          <p:cNvPr id="6" name="Shape 3"/>
          <p:cNvSpPr/>
          <p:nvPr/>
        </p:nvSpPr>
        <p:spPr>
          <a:xfrm>
            <a:off x="502920" y="1965960"/>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7" name="Shape 4"/>
          <p:cNvSpPr/>
          <p:nvPr/>
        </p:nvSpPr>
        <p:spPr>
          <a:xfrm>
            <a:off x="676656" y="2194560"/>
            <a:ext cx="457200" cy="457200"/>
          </a:xfrm>
          <a:prstGeom prst="ellipse">
            <a:avLst/>
          </a:prstGeom>
          <a:solidFill>
            <a:srgbClr val="17365D"/>
          </a:solidFill>
          <a:ln/>
        </p:spPr>
        <p:txBody>
          <a:bodyPr/>
          <a:lstStyle/>
          <a:p>
            <a:endParaRPr lang="en-US"/>
          </a:p>
        </p:txBody>
      </p:sp>
      <p:sp>
        <p:nvSpPr>
          <p:cNvPr id="8" name="Text 5"/>
          <p:cNvSpPr/>
          <p:nvPr/>
        </p:nvSpPr>
        <p:spPr>
          <a:xfrm>
            <a:off x="676656" y="219456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500" dirty="0"/>
          </a:p>
        </p:txBody>
      </p:sp>
      <p:sp>
        <p:nvSpPr>
          <p:cNvPr id="9" name="Text 6"/>
          <p:cNvSpPr/>
          <p:nvPr/>
        </p:nvSpPr>
        <p:spPr>
          <a:xfrm>
            <a:off x="1325880" y="2039112"/>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On these facts, what does “preponderance” actually require you to conclude?</a:t>
            </a:r>
            <a:endParaRPr lang="en-US" sz="1400" dirty="0"/>
          </a:p>
        </p:txBody>
      </p:sp>
      <p:sp>
        <p:nvSpPr>
          <p:cNvPr id="10" name="Shape 7"/>
          <p:cNvSpPr/>
          <p:nvPr/>
        </p:nvSpPr>
        <p:spPr>
          <a:xfrm>
            <a:off x="502920" y="3026664"/>
            <a:ext cx="11201400" cy="914400"/>
          </a:xfrm>
          <a:prstGeom prst="roundRect">
            <a:avLst>
              <a:gd name="adj" fmla="val 7000"/>
            </a:avLst>
          </a:prstGeom>
          <a:solidFill>
            <a:srgbClr val="FFFFFF"/>
          </a:solidFill>
          <a:ln w="12700">
            <a:solidFill>
              <a:srgbClr val="E2E9F1"/>
            </a:solidFill>
            <a:prstDash val="solid"/>
          </a:ln>
        </p:spPr>
        <p:txBody>
          <a:bodyPr/>
          <a:lstStyle/>
          <a:p>
            <a:endParaRPr lang="en-US"/>
          </a:p>
        </p:txBody>
      </p:sp>
      <p:sp>
        <p:nvSpPr>
          <p:cNvPr id="11" name="Shape 8"/>
          <p:cNvSpPr/>
          <p:nvPr/>
        </p:nvSpPr>
        <p:spPr>
          <a:xfrm>
            <a:off x="676656" y="3255264"/>
            <a:ext cx="457200" cy="457200"/>
          </a:xfrm>
          <a:prstGeom prst="ellipse">
            <a:avLst/>
          </a:prstGeom>
          <a:solidFill>
            <a:srgbClr val="17365D"/>
          </a:solidFill>
          <a:ln/>
        </p:spPr>
        <p:txBody>
          <a:bodyPr/>
          <a:lstStyle/>
          <a:p>
            <a:endParaRPr lang="en-US"/>
          </a:p>
        </p:txBody>
      </p:sp>
      <p:sp>
        <p:nvSpPr>
          <p:cNvPr id="12" name="Text 9"/>
          <p:cNvSpPr/>
          <p:nvPr/>
        </p:nvSpPr>
        <p:spPr>
          <a:xfrm>
            <a:off x="676656" y="3255264"/>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500" dirty="0"/>
          </a:p>
        </p:txBody>
      </p:sp>
      <p:sp>
        <p:nvSpPr>
          <p:cNvPr id="13" name="Text 10"/>
          <p:cNvSpPr/>
          <p:nvPr/>
        </p:nvSpPr>
        <p:spPr>
          <a:xfrm>
            <a:off x="1325880" y="3099816"/>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How do you write the credibility analysis so it survives an appeal — or a lawsuit?</a:t>
            </a:r>
            <a:endParaRPr lang="en-US" sz="1400" dirty="0"/>
          </a:p>
        </p:txBody>
      </p:sp>
      <p:sp>
        <p:nvSpPr>
          <p:cNvPr id="14" name="Shape 11"/>
          <p:cNvSpPr/>
          <p:nvPr/>
        </p:nvSpPr>
        <p:spPr>
          <a:xfrm>
            <a:off x="502920" y="4087368"/>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15" name="Shape 12"/>
          <p:cNvSpPr/>
          <p:nvPr/>
        </p:nvSpPr>
        <p:spPr>
          <a:xfrm>
            <a:off x="676656" y="4315968"/>
            <a:ext cx="457200" cy="457200"/>
          </a:xfrm>
          <a:prstGeom prst="ellipse">
            <a:avLst/>
          </a:prstGeom>
          <a:solidFill>
            <a:srgbClr val="17365D"/>
          </a:solidFill>
          <a:ln/>
        </p:spPr>
        <p:txBody>
          <a:bodyPr/>
          <a:lstStyle/>
          <a:p>
            <a:endParaRPr lang="en-US"/>
          </a:p>
        </p:txBody>
      </p:sp>
      <p:sp>
        <p:nvSpPr>
          <p:cNvPr id="16" name="Text 13"/>
          <p:cNvSpPr/>
          <p:nvPr/>
        </p:nvSpPr>
        <p:spPr>
          <a:xfrm>
            <a:off x="676656" y="4315968"/>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500" dirty="0"/>
          </a:p>
        </p:txBody>
      </p:sp>
      <p:sp>
        <p:nvSpPr>
          <p:cNvPr id="17" name="Text 14"/>
          <p:cNvSpPr/>
          <p:nvPr/>
        </p:nvSpPr>
        <p:spPr>
          <a:xfrm>
            <a:off x="1325880" y="4160520"/>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What remedies for Ana, and what sanction for Jordan if responsible?</a:t>
            </a:r>
            <a:endParaRPr lang="en-US" sz="1400" dirty="0"/>
          </a:p>
        </p:txBody>
      </p:sp>
      <p:sp>
        <p:nvSpPr>
          <p:cNvPr id="18" name="Text 1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9" name="Text 1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47</a:t>
            </a:r>
            <a:endParaRPr lang="en-US"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HEARINGS</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Resolution models &amp; the reality of respondent suits</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5532120" cy="3566160"/>
          </a:xfrm>
          <a:prstGeom prst="roundRect">
            <a:avLst>
              <a:gd name="adj" fmla="val 1795"/>
            </a:avLst>
          </a:prstGeom>
          <a:solidFill>
            <a:srgbClr val="EEF2F7"/>
          </a:solidFill>
          <a:ln w="12700">
            <a:solidFill>
              <a:srgbClr val="E2E9F1"/>
            </a:solidFill>
            <a:prstDash val="solid"/>
          </a:ln>
        </p:spPr>
        <p:txBody>
          <a:bodyPr/>
          <a:lstStyle/>
          <a:p>
            <a:endParaRPr lang="en-US"/>
          </a:p>
        </p:txBody>
      </p:sp>
      <p:sp>
        <p:nvSpPr>
          <p:cNvPr id="6" name="Text 3"/>
          <p:cNvSpPr/>
          <p:nvPr/>
        </p:nvSpPr>
        <p:spPr>
          <a:xfrm>
            <a:off x="731520" y="1810512"/>
            <a:ext cx="5074920" cy="457200"/>
          </a:xfrm>
          <a:prstGeom prst="rect">
            <a:avLst/>
          </a:prstGeom>
          <a:noFill/>
          <a:ln/>
        </p:spPr>
        <p:txBody>
          <a:bodyPr wrap="square" rtlCol="0" anchor="ctr"/>
          <a:lstStyle/>
          <a:p>
            <a:pPr marL="0" indent="0">
              <a:buNone/>
            </a:pPr>
            <a:r>
              <a:rPr lang="en-US" sz="1900" b="1" dirty="0">
                <a:solidFill>
                  <a:srgbClr val="17365D"/>
                </a:solidFill>
                <a:latin typeface="Cambria" pitchFamily="34" charset="0"/>
                <a:ea typeface="Cambria" pitchFamily="34" charset="-122"/>
                <a:cs typeface="Cambria" pitchFamily="34" charset="-120"/>
              </a:rPr>
              <a:t>Informal resolution</a:t>
            </a:r>
            <a:endParaRPr lang="en-US" sz="1700" dirty="0"/>
          </a:p>
        </p:txBody>
      </p:sp>
      <p:sp>
        <p:nvSpPr>
          <p:cNvPr id="7" name="Text 4"/>
          <p:cNvSpPr/>
          <p:nvPr/>
        </p:nvSpPr>
        <p:spPr>
          <a:xfrm>
            <a:off x="758952" y="2359152"/>
            <a:ext cx="5029200" cy="2697480"/>
          </a:xfrm>
          <a:prstGeom prst="rect">
            <a:avLst/>
          </a:prstGeom>
          <a:noFill/>
          <a:ln/>
        </p:spPr>
        <p:txBody>
          <a:bodyPr wrap="square" lIns="0" tIns="0" rIns="0" bIns="0" rtlCol="0" anchor="t"/>
          <a:lstStyle/>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Available after a formal complaint, with both parties' voluntary written consent</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Never for allegations that an employee harassed a student</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Can be faster and less adversarial where appropriate</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Either party may withdraw and resume the formal process</a:t>
            </a:r>
            <a:endParaRPr lang="en-US" sz="1300" dirty="0"/>
          </a:p>
        </p:txBody>
      </p:sp>
      <p:sp>
        <p:nvSpPr>
          <p:cNvPr id="8" name="Shape 5"/>
          <p:cNvSpPr/>
          <p:nvPr/>
        </p:nvSpPr>
        <p:spPr>
          <a:xfrm>
            <a:off x="6172200" y="1645920"/>
            <a:ext cx="5532120" cy="3566160"/>
          </a:xfrm>
          <a:prstGeom prst="roundRect">
            <a:avLst>
              <a:gd name="adj" fmla="val 179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6400800" y="1810512"/>
            <a:ext cx="5074920" cy="45720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Why fair process protects you</a:t>
            </a:r>
            <a:endParaRPr lang="en-US" sz="1700" dirty="0"/>
          </a:p>
        </p:txBody>
      </p:sp>
      <p:sp>
        <p:nvSpPr>
          <p:cNvPr id="10" name="Text 7"/>
          <p:cNvSpPr/>
          <p:nvPr/>
        </p:nvSpPr>
        <p:spPr>
          <a:xfrm>
            <a:off x="6428232" y="2359152"/>
            <a:ext cx="5029200" cy="2697480"/>
          </a:xfrm>
          <a:prstGeom prst="rect">
            <a:avLst/>
          </a:prstGeom>
          <a:noFill/>
          <a:ln/>
        </p:spPr>
        <p:txBody>
          <a:bodyPr wrap="square" lIns="0" tIns="0" rIns="0" bIns="0" rtlCol="0" anchor="t"/>
          <a:lstStyle/>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Doe v. Univ. of Iowa (8th Cir. 2023): summary judgment for the university on a thorough, credibility-based record</a:t>
            </a:r>
            <a:endParaRPr lang="en-US" sz="1300" dirty="0"/>
          </a:p>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Doe v. Rollins Coll. (11th Cir. 2023); Doe v. Va. Tech (4th Cir. 2023): respondent challenges turn on process</a:t>
            </a:r>
            <a:endParaRPr lang="en-US" sz="1300" dirty="0"/>
          </a:p>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Khan v. Yale (2nd Cir. 2023): weak procedural safeguards can cost you immunity</a:t>
            </a:r>
            <a:endParaRPr lang="en-US" sz="1300" dirty="0"/>
          </a:p>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The lesson: documented fairness is the best defense</a:t>
            </a:r>
            <a:endParaRPr lang="en-US" sz="1300" dirty="0"/>
          </a:p>
        </p:txBody>
      </p:sp>
      <p:sp>
        <p:nvSpPr>
          <p:cNvPr id="11" name="Shape 8"/>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12" name="Text 9"/>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Bottom line:  </a:t>
            </a:r>
            <a:r>
              <a:rPr lang="en-US" sz="1500" dirty="0">
                <a:solidFill>
                  <a:srgbClr val="FFFFFF"/>
                </a:solidFill>
                <a:latin typeface="Calibri" pitchFamily="34" charset="0"/>
                <a:ea typeface="Calibri" pitchFamily="34" charset="-122"/>
                <a:cs typeface="Calibri" pitchFamily="34" charset="-120"/>
              </a:rPr>
              <a:t>Whichever way Ana's case comes out, a fair, well-documented process is what makes the outcome defensible.</a:t>
            </a:r>
            <a:endParaRPr lang="en-US" sz="1300" dirty="0"/>
          </a:p>
        </p:txBody>
      </p:sp>
      <p:sp>
        <p:nvSpPr>
          <p:cNvPr id="13" name="Text 10"/>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4" name="Text 11"/>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48</a:t>
            </a:r>
            <a:endParaRPr lang="en-US"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7">
    <p:bg>
      <p:bgPr>
        <a:solidFill>
          <a:srgbClr val="17365D"/>
        </a:solid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502920" y="457200"/>
            <a:ext cx="1737360" cy="743360"/>
          </a:xfrm>
          <a:prstGeom prst="rect">
            <a:avLst/>
          </a:prstGeom>
        </p:spPr>
      </p:pic>
      <p:sp>
        <p:nvSpPr>
          <p:cNvPr id="3" name="Shape 0"/>
          <p:cNvSpPr/>
          <p:nvPr/>
        </p:nvSpPr>
        <p:spPr>
          <a:xfrm>
            <a:off x="548640" y="2743200"/>
            <a:ext cx="1097280" cy="1097280"/>
          </a:xfrm>
          <a:prstGeom prst="ellipse">
            <a:avLst/>
          </a:prstGeom>
          <a:solidFill>
            <a:srgbClr val="FFFFFF"/>
          </a:solidFill>
          <a:ln/>
        </p:spPr>
        <p:txBody>
          <a:bodyPr/>
          <a:lstStyle/>
          <a:p>
            <a:endParaRPr lang="en-US"/>
          </a:p>
        </p:txBody>
      </p:sp>
      <p:sp>
        <p:nvSpPr>
          <p:cNvPr id="4" name="Text 1"/>
          <p:cNvSpPr/>
          <p:nvPr/>
        </p:nvSpPr>
        <p:spPr>
          <a:xfrm>
            <a:off x="548640" y="2743200"/>
            <a:ext cx="1097280" cy="1097280"/>
          </a:xfrm>
          <a:prstGeom prst="rect">
            <a:avLst/>
          </a:prstGeom>
          <a:noFill/>
          <a:ln/>
        </p:spPr>
        <p:txBody>
          <a:bodyPr wrap="square" rtlCol="0" anchor="ctr"/>
          <a:lstStyle/>
          <a:p>
            <a:pPr marL="0" indent="0" algn="ctr">
              <a:buNone/>
            </a:pPr>
            <a:r>
              <a:rPr lang="en-US" sz="3000" b="1" dirty="0">
                <a:solidFill>
                  <a:srgbClr val="17365D"/>
                </a:solidFill>
                <a:latin typeface="Cambria" pitchFamily="34" charset="0"/>
                <a:ea typeface="Cambria" pitchFamily="34" charset="-122"/>
                <a:cs typeface="Cambria" pitchFamily="34" charset="-120"/>
              </a:rPr>
              <a:t>7</a:t>
            </a:r>
            <a:endParaRPr lang="en-US" sz="3000" dirty="0"/>
          </a:p>
        </p:txBody>
      </p:sp>
      <p:sp>
        <p:nvSpPr>
          <p:cNvPr id="5" name="Text 2"/>
          <p:cNvSpPr/>
          <p:nvPr/>
        </p:nvSpPr>
        <p:spPr>
          <a:xfrm>
            <a:off x="1874520" y="2743200"/>
            <a:ext cx="9692640" cy="365760"/>
          </a:xfrm>
          <a:prstGeom prst="rect">
            <a:avLst/>
          </a:prstGeom>
          <a:noFill/>
          <a:ln/>
        </p:spPr>
        <p:txBody>
          <a:bodyPr wrap="square" rtlCol="0" anchor="ctr"/>
          <a:lstStyle/>
          <a:p>
            <a:pPr marL="0" indent="0">
              <a:buNone/>
            </a:pPr>
            <a:r>
              <a:rPr lang="en-US" sz="1600" b="1" kern="0" spc="200" dirty="0">
                <a:solidFill>
                  <a:srgbClr val="AEC3DE"/>
                </a:solidFill>
                <a:latin typeface="Calibri" pitchFamily="34" charset="0"/>
                <a:ea typeface="Calibri" pitchFamily="34" charset="-122"/>
                <a:cs typeface="Calibri" pitchFamily="34" charset="-120"/>
              </a:rPr>
              <a:t>USING AI IN CAMPUS CIVIL RIGHTS WORK</a:t>
            </a:r>
            <a:endParaRPr lang="en-US" sz="1400" dirty="0"/>
          </a:p>
        </p:txBody>
      </p:sp>
      <p:sp>
        <p:nvSpPr>
          <p:cNvPr id="6" name="Text 3"/>
          <p:cNvSpPr/>
          <p:nvPr/>
        </p:nvSpPr>
        <p:spPr>
          <a:xfrm>
            <a:off x="1828800" y="3108960"/>
            <a:ext cx="9875520" cy="109728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Practical and responsible use of AI</a:t>
            </a:r>
            <a:endParaRPr lang="en-US" sz="3400" dirty="0"/>
          </a:p>
        </p:txBody>
      </p:sp>
      <p:sp>
        <p:nvSpPr>
          <p:cNvPr id="7" name="Text 4"/>
          <p:cNvSpPr/>
          <p:nvPr/>
        </p:nvSpPr>
        <p:spPr>
          <a:xfrm>
            <a:off x="1874520" y="4261104"/>
            <a:ext cx="9509760" cy="822960"/>
          </a:xfrm>
          <a:prstGeom prst="rect">
            <a:avLst/>
          </a:prstGeom>
          <a:noFill/>
          <a:ln/>
        </p:spPr>
        <p:txBody>
          <a:bodyPr wrap="square" rtlCol="0" anchor="ctr"/>
          <a:lstStyle/>
          <a:p>
            <a:pPr marL="0" indent="0">
              <a:buNone/>
            </a:pPr>
            <a:r>
              <a:rPr lang="en-US" sz="1700" i="1" dirty="0">
                <a:solidFill>
                  <a:srgbClr val="CADCF0"/>
                </a:solidFill>
                <a:latin typeface="Calibri" pitchFamily="34" charset="0"/>
                <a:ea typeface="Calibri" pitchFamily="34" charset="-122"/>
                <a:cs typeface="Calibri" pitchFamily="34" charset="-120"/>
              </a:rPr>
              <a:t>A supplement to your judgment and knowledge — never a replacement.</a:t>
            </a:r>
            <a:endParaRPr lang="en-US" sz="15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28600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28600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QUESTIONS</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The status quo</a:t>
            </a:r>
            <a:endParaRPr lang="en-US" sz="2600" dirty="0"/>
          </a:p>
        </p:txBody>
      </p:sp>
      <p:sp>
        <p:nvSpPr>
          <p:cNvPr id="6" name="Shape 3"/>
          <p:cNvSpPr/>
          <p:nvPr/>
        </p:nvSpPr>
        <p:spPr>
          <a:xfrm>
            <a:off x="502920" y="1965960"/>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7" name="Shape 4"/>
          <p:cNvSpPr/>
          <p:nvPr/>
        </p:nvSpPr>
        <p:spPr>
          <a:xfrm>
            <a:off x="676656" y="2194560"/>
            <a:ext cx="457200" cy="457200"/>
          </a:xfrm>
          <a:prstGeom prst="ellipse">
            <a:avLst/>
          </a:prstGeom>
          <a:solidFill>
            <a:srgbClr val="17365D"/>
          </a:solidFill>
          <a:ln/>
        </p:spPr>
        <p:txBody>
          <a:bodyPr/>
          <a:lstStyle/>
          <a:p>
            <a:endParaRPr lang="en-US"/>
          </a:p>
        </p:txBody>
      </p:sp>
      <p:sp>
        <p:nvSpPr>
          <p:cNvPr id="8" name="Text 5"/>
          <p:cNvSpPr/>
          <p:nvPr/>
        </p:nvSpPr>
        <p:spPr>
          <a:xfrm>
            <a:off x="676656" y="2194560"/>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500" dirty="0"/>
          </a:p>
        </p:txBody>
      </p:sp>
      <p:sp>
        <p:nvSpPr>
          <p:cNvPr id="9" name="Text 6"/>
          <p:cNvSpPr/>
          <p:nvPr/>
        </p:nvSpPr>
        <p:spPr>
          <a:xfrm>
            <a:off x="1325880" y="2039112"/>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Do you currently use AI in any part of your civil-rights compliance work? If so, how?</a:t>
            </a:r>
            <a:endParaRPr lang="en-US" sz="1400" dirty="0"/>
          </a:p>
        </p:txBody>
      </p:sp>
      <p:sp>
        <p:nvSpPr>
          <p:cNvPr id="10" name="Shape 7"/>
          <p:cNvSpPr/>
          <p:nvPr/>
        </p:nvSpPr>
        <p:spPr>
          <a:xfrm>
            <a:off x="502920" y="3026664"/>
            <a:ext cx="11201400" cy="914400"/>
          </a:xfrm>
          <a:prstGeom prst="roundRect">
            <a:avLst>
              <a:gd name="adj" fmla="val 7000"/>
            </a:avLst>
          </a:prstGeom>
          <a:solidFill>
            <a:srgbClr val="FFFFFF"/>
          </a:solidFill>
          <a:ln w="12700">
            <a:solidFill>
              <a:srgbClr val="E2E9F1"/>
            </a:solidFill>
            <a:prstDash val="solid"/>
          </a:ln>
        </p:spPr>
        <p:txBody>
          <a:bodyPr/>
          <a:lstStyle/>
          <a:p>
            <a:endParaRPr lang="en-US"/>
          </a:p>
        </p:txBody>
      </p:sp>
      <p:sp>
        <p:nvSpPr>
          <p:cNvPr id="11" name="Shape 8"/>
          <p:cNvSpPr/>
          <p:nvPr/>
        </p:nvSpPr>
        <p:spPr>
          <a:xfrm>
            <a:off x="676656" y="3255264"/>
            <a:ext cx="457200" cy="457200"/>
          </a:xfrm>
          <a:prstGeom prst="ellipse">
            <a:avLst/>
          </a:prstGeom>
          <a:solidFill>
            <a:srgbClr val="17365D"/>
          </a:solidFill>
          <a:ln/>
        </p:spPr>
        <p:txBody>
          <a:bodyPr/>
          <a:lstStyle/>
          <a:p>
            <a:endParaRPr lang="en-US"/>
          </a:p>
        </p:txBody>
      </p:sp>
      <p:sp>
        <p:nvSpPr>
          <p:cNvPr id="12" name="Text 9"/>
          <p:cNvSpPr/>
          <p:nvPr/>
        </p:nvSpPr>
        <p:spPr>
          <a:xfrm>
            <a:off x="676656" y="3255264"/>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500" dirty="0"/>
          </a:p>
        </p:txBody>
      </p:sp>
      <p:sp>
        <p:nvSpPr>
          <p:cNvPr id="13" name="Text 10"/>
          <p:cNvSpPr/>
          <p:nvPr/>
        </p:nvSpPr>
        <p:spPr>
          <a:xfrm>
            <a:off x="1325880" y="3099816"/>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Are any of your investigators using AI as part of their work?</a:t>
            </a:r>
            <a:endParaRPr lang="en-US" sz="1400" dirty="0"/>
          </a:p>
        </p:txBody>
      </p:sp>
      <p:sp>
        <p:nvSpPr>
          <p:cNvPr id="14" name="Shape 11"/>
          <p:cNvSpPr/>
          <p:nvPr/>
        </p:nvSpPr>
        <p:spPr>
          <a:xfrm>
            <a:off x="502920" y="4087368"/>
            <a:ext cx="11201400" cy="914400"/>
          </a:xfrm>
          <a:prstGeom prst="roundRect">
            <a:avLst>
              <a:gd name="adj" fmla="val 7000"/>
            </a:avLst>
          </a:prstGeom>
          <a:solidFill>
            <a:srgbClr val="EEF2F7"/>
          </a:solidFill>
          <a:ln w="12700">
            <a:solidFill>
              <a:srgbClr val="E2E9F1"/>
            </a:solidFill>
            <a:prstDash val="solid"/>
          </a:ln>
        </p:spPr>
        <p:txBody>
          <a:bodyPr/>
          <a:lstStyle/>
          <a:p>
            <a:endParaRPr lang="en-US"/>
          </a:p>
        </p:txBody>
      </p:sp>
      <p:sp>
        <p:nvSpPr>
          <p:cNvPr id="15" name="Shape 12"/>
          <p:cNvSpPr/>
          <p:nvPr/>
        </p:nvSpPr>
        <p:spPr>
          <a:xfrm>
            <a:off x="676656" y="4315968"/>
            <a:ext cx="457200" cy="457200"/>
          </a:xfrm>
          <a:prstGeom prst="ellipse">
            <a:avLst/>
          </a:prstGeom>
          <a:solidFill>
            <a:srgbClr val="17365D"/>
          </a:solidFill>
          <a:ln/>
        </p:spPr>
        <p:txBody>
          <a:bodyPr/>
          <a:lstStyle/>
          <a:p>
            <a:endParaRPr lang="en-US"/>
          </a:p>
        </p:txBody>
      </p:sp>
      <p:sp>
        <p:nvSpPr>
          <p:cNvPr id="16" name="Text 13"/>
          <p:cNvSpPr/>
          <p:nvPr/>
        </p:nvSpPr>
        <p:spPr>
          <a:xfrm>
            <a:off x="676656" y="4315968"/>
            <a:ext cx="457200" cy="457200"/>
          </a:xfrm>
          <a:prstGeom prst="rect">
            <a:avLst/>
          </a:prstGeom>
          <a:noFill/>
          <a:ln/>
        </p:spPr>
        <p:txBody>
          <a:bodyPr wrap="square"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500" dirty="0"/>
          </a:p>
        </p:txBody>
      </p:sp>
      <p:sp>
        <p:nvSpPr>
          <p:cNvPr id="17" name="Text 14"/>
          <p:cNvSpPr/>
          <p:nvPr/>
        </p:nvSpPr>
        <p:spPr>
          <a:xfrm>
            <a:off x="1325880" y="4160520"/>
            <a:ext cx="10149840" cy="768096"/>
          </a:xfrm>
          <a:prstGeom prst="rect">
            <a:avLst/>
          </a:prstGeom>
          <a:noFill/>
          <a:ln/>
        </p:spPr>
        <p:txBody>
          <a:bodyPr wrap="square" rtlCol="0" anchor="ctr"/>
          <a:lstStyle/>
          <a:p>
            <a:pPr marL="0" indent="0">
              <a:buNone/>
            </a:pPr>
            <a:r>
              <a:rPr lang="en-US" sz="1600" dirty="0">
                <a:solidFill>
                  <a:srgbClr val="1B2733"/>
                </a:solidFill>
                <a:latin typeface="Calibri" pitchFamily="34" charset="0"/>
                <a:ea typeface="Calibri" pitchFamily="34" charset="-122"/>
                <a:cs typeface="Calibri" pitchFamily="34" charset="-120"/>
              </a:rPr>
              <a:t>Does your institution or department have a policy on AI use?</a:t>
            </a:r>
            <a:endParaRPr lang="en-US" sz="1400" dirty="0"/>
          </a:p>
        </p:txBody>
      </p:sp>
      <p:sp>
        <p:nvSpPr>
          <p:cNvPr id="18" name="Text 15"/>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9" name="Text 16"/>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50</a:t>
            </a:r>
            <a:endParaRPr lang="en-US" sz="9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AI BASICS</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Distinctions that matter before you type a prompt</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3624072" cy="1600200"/>
          </a:xfrm>
          <a:prstGeom prst="roundRect">
            <a:avLst>
              <a:gd name="adj" fmla="val 4000"/>
            </a:avLst>
          </a:prstGeom>
          <a:solidFill>
            <a:srgbClr val="EEF2F7"/>
          </a:solidFill>
          <a:ln w="12700">
            <a:solidFill>
              <a:srgbClr val="E2E9F1"/>
            </a:solidFill>
            <a:prstDash val="solid"/>
          </a:ln>
        </p:spPr>
        <p:txBody>
          <a:bodyPr/>
          <a:lstStyle/>
          <a:p>
            <a:endParaRPr lang="en-US"/>
          </a:p>
        </p:txBody>
      </p:sp>
      <p:sp>
        <p:nvSpPr>
          <p:cNvPr id="6" name="Text 3"/>
          <p:cNvSpPr/>
          <p:nvPr/>
        </p:nvSpPr>
        <p:spPr>
          <a:xfrm>
            <a:off x="667512" y="178308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Confidentiality first</a:t>
            </a:r>
            <a:endParaRPr lang="en-US" sz="1350" dirty="0"/>
          </a:p>
        </p:txBody>
      </p:sp>
      <p:sp>
        <p:nvSpPr>
          <p:cNvPr id="7" name="Text 4"/>
          <p:cNvSpPr/>
          <p:nvPr/>
        </p:nvSpPr>
        <p:spPr>
          <a:xfrm>
            <a:off x="667512" y="2304288"/>
            <a:ext cx="3294888" cy="79552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Never put confidential investigation details into a consumer AI tool.</a:t>
            </a:r>
            <a:endParaRPr lang="en-US" sz="1100" dirty="0"/>
          </a:p>
        </p:txBody>
      </p:sp>
      <p:sp>
        <p:nvSpPr>
          <p:cNvPr id="8" name="Shape 5"/>
          <p:cNvSpPr/>
          <p:nvPr/>
        </p:nvSpPr>
        <p:spPr>
          <a:xfrm>
            <a:off x="4291584" y="1645920"/>
            <a:ext cx="3624072" cy="1600200"/>
          </a:xfrm>
          <a:prstGeom prst="roundRect">
            <a:avLst>
              <a:gd name="adj" fmla="val 4000"/>
            </a:avLst>
          </a:prstGeom>
          <a:solidFill>
            <a:srgbClr val="EEF2F7"/>
          </a:solidFill>
          <a:ln w="12700">
            <a:solidFill>
              <a:srgbClr val="E2E9F1"/>
            </a:solidFill>
            <a:prstDash val="solid"/>
          </a:ln>
        </p:spPr>
        <p:txBody>
          <a:bodyPr/>
          <a:lstStyle/>
          <a:p>
            <a:endParaRPr lang="en-US"/>
          </a:p>
        </p:txBody>
      </p:sp>
      <p:sp>
        <p:nvSpPr>
          <p:cNvPr id="9" name="Text 6"/>
          <p:cNvSpPr/>
          <p:nvPr/>
        </p:nvSpPr>
        <p:spPr>
          <a:xfrm>
            <a:off x="4456176" y="178308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Enterprise vs. consumer</a:t>
            </a:r>
            <a:endParaRPr lang="en-US" sz="1350" dirty="0"/>
          </a:p>
        </p:txBody>
      </p:sp>
      <p:sp>
        <p:nvSpPr>
          <p:cNvPr id="10" name="Text 7"/>
          <p:cNvSpPr/>
          <p:nvPr/>
        </p:nvSpPr>
        <p:spPr>
          <a:xfrm>
            <a:off x="4456176" y="2304288"/>
            <a:ext cx="3294888" cy="79552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An approved enterprise account with data controls is not the same as a personal ChatGPT login.</a:t>
            </a:r>
            <a:endParaRPr lang="en-US" sz="1100" dirty="0"/>
          </a:p>
        </p:txBody>
      </p:sp>
      <p:sp>
        <p:nvSpPr>
          <p:cNvPr id="11" name="Shape 8"/>
          <p:cNvSpPr/>
          <p:nvPr/>
        </p:nvSpPr>
        <p:spPr>
          <a:xfrm>
            <a:off x="8080248" y="1645920"/>
            <a:ext cx="3624072" cy="1600200"/>
          </a:xfrm>
          <a:prstGeom prst="roundRect">
            <a:avLst>
              <a:gd name="adj" fmla="val 4000"/>
            </a:avLst>
          </a:prstGeom>
          <a:solidFill>
            <a:srgbClr val="EEF2F7"/>
          </a:solidFill>
          <a:ln w="12700">
            <a:solidFill>
              <a:srgbClr val="E2E9F1"/>
            </a:solidFill>
            <a:prstDash val="solid"/>
          </a:ln>
        </p:spPr>
        <p:txBody>
          <a:bodyPr/>
          <a:lstStyle/>
          <a:p>
            <a:endParaRPr lang="en-US"/>
          </a:p>
        </p:txBody>
      </p:sp>
      <p:sp>
        <p:nvSpPr>
          <p:cNvPr id="12" name="Text 9"/>
          <p:cNvSpPr/>
          <p:nvPr/>
        </p:nvSpPr>
        <p:spPr>
          <a:xfrm>
            <a:off x="8244840" y="178308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Open vs. closed systems</a:t>
            </a:r>
            <a:endParaRPr lang="en-US" sz="1350" dirty="0"/>
          </a:p>
        </p:txBody>
      </p:sp>
      <p:sp>
        <p:nvSpPr>
          <p:cNvPr id="13" name="Text 10"/>
          <p:cNvSpPr/>
          <p:nvPr/>
        </p:nvSpPr>
        <p:spPr>
          <a:xfrm>
            <a:off x="8244840" y="2304288"/>
            <a:ext cx="3294888" cy="79552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Know whether your prompts leave your environment or train the model.</a:t>
            </a:r>
            <a:endParaRPr lang="en-US" sz="1100" dirty="0"/>
          </a:p>
        </p:txBody>
      </p:sp>
      <p:sp>
        <p:nvSpPr>
          <p:cNvPr id="14" name="Shape 11"/>
          <p:cNvSpPr/>
          <p:nvPr/>
        </p:nvSpPr>
        <p:spPr>
          <a:xfrm>
            <a:off x="502920" y="3429000"/>
            <a:ext cx="3624072" cy="1600200"/>
          </a:xfrm>
          <a:prstGeom prst="roundRect">
            <a:avLst>
              <a:gd name="adj" fmla="val 4000"/>
            </a:avLst>
          </a:prstGeom>
          <a:solidFill>
            <a:srgbClr val="EEF2F7"/>
          </a:solidFill>
          <a:ln w="12700">
            <a:solidFill>
              <a:srgbClr val="E2E9F1"/>
            </a:solidFill>
            <a:prstDash val="solid"/>
          </a:ln>
        </p:spPr>
        <p:txBody>
          <a:bodyPr/>
          <a:lstStyle/>
          <a:p>
            <a:endParaRPr lang="en-US"/>
          </a:p>
        </p:txBody>
      </p:sp>
      <p:sp>
        <p:nvSpPr>
          <p:cNvPr id="15" name="Text 12"/>
          <p:cNvSpPr/>
          <p:nvPr/>
        </p:nvSpPr>
        <p:spPr>
          <a:xfrm>
            <a:off x="667512" y="356616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Retention &amp; training</a:t>
            </a:r>
            <a:endParaRPr lang="en-US" sz="1350" dirty="0"/>
          </a:p>
        </p:txBody>
      </p:sp>
      <p:sp>
        <p:nvSpPr>
          <p:cNvPr id="16" name="Text 13"/>
          <p:cNvSpPr/>
          <p:nvPr/>
        </p:nvSpPr>
        <p:spPr>
          <a:xfrm>
            <a:off x="667512" y="4087368"/>
            <a:ext cx="3294888" cy="79552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Understand what the vendor keeps — and whether your data trains it.</a:t>
            </a:r>
            <a:endParaRPr lang="en-US" sz="1100" dirty="0"/>
          </a:p>
        </p:txBody>
      </p:sp>
      <p:sp>
        <p:nvSpPr>
          <p:cNvPr id="17" name="Shape 14"/>
          <p:cNvSpPr/>
          <p:nvPr/>
        </p:nvSpPr>
        <p:spPr>
          <a:xfrm>
            <a:off x="4291584" y="3429000"/>
            <a:ext cx="3624072" cy="1600200"/>
          </a:xfrm>
          <a:prstGeom prst="roundRect">
            <a:avLst>
              <a:gd name="adj" fmla="val 4000"/>
            </a:avLst>
          </a:prstGeom>
          <a:solidFill>
            <a:srgbClr val="EEF2F7"/>
          </a:solidFill>
          <a:ln w="12700">
            <a:solidFill>
              <a:srgbClr val="E2E9F1"/>
            </a:solidFill>
            <a:prstDash val="solid"/>
          </a:ln>
        </p:spPr>
        <p:txBody>
          <a:bodyPr/>
          <a:lstStyle/>
          <a:p>
            <a:endParaRPr lang="en-US"/>
          </a:p>
        </p:txBody>
      </p:sp>
      <p:sp>
        <p:nvSpPr>
          <p:cNvPr id="18" name="Text 15"/>
          <p:cNvSpPr/>
          <p:nvPr/>
        </p:nvSpPr>
        <p:spPr>
          <a:xfrm>
            <a:off x="4456176" y="356616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Privilege</a:t>
            </a:r>
            <a:endParaRPr lang="en-US" sz="1350" dirty="0"/>
          </a:p>
        </p:txBody>
      </p:sp>
      <p:sp>
        <p:nvSpPr>
          <p:cNvPr id="19" name="Text 16"/>
          <p:cNvSpPr/>
          <p:nvPr/>
        </p:nvSpPr>
        <p:spPr>
          <a:xfrm>
            <a:off x="4456176" y="4087368"/>
            <a:ext cx="3294888" cy="79552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AI use can complicate privilege and work-product protection.</a:t>
            </a:r>
            <a:endParaRPr lang="en-US" sz="1100" dirty="0"/>
          </a:p>
        </p:txBody>
      </p:sp>
      <p:sp>
        <p:nvSpPr>
          <p:cNvPr id="20" name="Shape 17"/>
          <p:cNvSpPr/>
          <p:nvPr/>
        </p:nvSpPr>
        <p:spPr>
          <a:xfrm>
            <a:off x="8080248" y="3429000"/>
            <a:ext cx="3624072" cy="1600200"/>
          </a:xfrm>
          <a:prstGeom prst="roundRect">
            <a:avLst>
              <a:gd name="adj" fmla="val 4000"/>
            </a:avLst>
          </a:prstGeom>
          <a:solidFill>
            <a:srgbClr val="EEF2F7"/>
          </a:solidFill>
          <a:ln w="12700">
            <a:solidFill>
              <a:srgbClr val="E2E9F1"/>
            </a:solidFill>
            <a:prstDash val="solid"/>
          </a:ln>
        </p:spPr>
        <p:txBody>
          <a:bodyPr/>
          <a:lstStyle/>
          <a:p>
            <a:endParaRPr lang="en-US"/>
          </a:p>
        </p:txBody>
      </p:sp>
      <p:sp>
        <p:nvSpPr>
          <p:cNvPr id="21" name="Text 18"/>
          <p:cNvSpPr/>
          <p:nvPr/>
        </p:nvSpPr>
        <p:spPr>
          <a:xfrm>
            <a:off x="8244840" y="3566160"/>
            <a:ext cx="3294888" cy="566928"/>
          </a:xfrm>
          <a:prstGeom prst="rect">
            <a:avLst/>
          </a:prstGeom>
          <a:noFill/>
          <a:ln/>
        </p:spPr>
        <p:txBody>
          <a:bodyPr wrap="square" rtlCol="0" anchor="t"/>
          <a:lstStyle/>
          <a:p>
            <a:pPr marL="0" indent="0">
              <a:buNone/>
            </a:pPr>
            <a:r>
              <a:rPr lang="en-US" sz="1550" b="1" dirty="0">
                <a:solidFill>
                  <a:srgbClr val="17365D"/>
                </a:solidFill>
                <a:latin typeface="Cambria" pitchFamily="34" charset="0"/>
                <a:ea typeface="Cambria" pitchFamily="34" charset="-122"/>
                <a:cs typeface="Cambria" pitchFamily="34" charset="-120"/>
              </a:rPr>
              <a:t>Confirm your options</a:t>
            </a:r>
            <a:endParaRPr lang="en-US" sz="1350" dirty="0"/>
          </a:p>
        </p:txBody>
      </p:sp>
      <p:sp>
        <p:nvSpPr>
          <p:cNvPr id="22" name="Text 19"/>
          <p:cNvSpPr/>
          <p:nvPr/>
        </p:nvSpPr>
        <p:spPr>
          <a:xfrm>
            <a:off x="8244840" y="4087368"/>
            <a:ext cx="3294888" cy="79552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Check what's approved with IT Security before you start.</a:t>
            </a:r>
            <a:endParaRPr lang="en-US" sz="1100" dirty="0"/>
          </a:p>
        </p:txBody>
      </p:sp>
      <p:sp>
        <p:nvSpPr>
          <p:cNvPr id="23" name="Text 20"/>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24" name="Text 21"/>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51</a:t>
            </a:r>
            <a:endParaRPr lang="en-US" sz="9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92608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92608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HYPOTHETICAL · CONFIDENTIALITY</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Did she solve the problem?</a:t>
            </a:r>
            <a:endParaRPr lang="en-US" sz="2600" dirty="0"/>
          </a:p>
        </p:txBody>
      </p:sp>
      <p:sp>
        <p:nvSpPr>
          <p:cNvPr id="6" name="Shape 3"/>
          <p:cNvSpPr/>
          <p:nvPr/>
        </p:nvSpPr>
        <p:spPr>
          <a:xfrm>
            <a:off x="502920" y="1874520"/>
            <a:ext cx="11201400" cy="3063240"/>
          </a:xfrm>
          <a:prstGeom prst="roundRect">
            <a:avLst>
              <a:gd name="adj" fmla="val 209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822960" y="2084832"/>
            <a:ext cx="10561320" cy="2651760"/>
          </a:xfrm>
          <a:prstGeom prst="rect">
            <a:avLst/>
          </a:prstGeom>
          <a:noFill/>
          <a:ln/>
        </p:spPr>
        <p:txBody>
          <a:bodyPr wrap="square" lIns="0" tIns="0" rIns="0" bIns="0" rtlCol="0" anchor="t"/>
          <a:lstStyle/>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An investigator on your team uses her personal ChatGPT account to summarize a whistleblower's email.</a:t>
            </a:r>
            <a:endParaRPr lang="en-US" sz="1500" dirty="0"/>
          </a:p>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She's careful — she removes the whistleblower's name first.</a:t>
            </a:r>
            <a:endParaRPr lang="en-US" sz="1500" dirty="0"/>
          </a:p>
        </p:txBody>
      </p:sp>
      <p:sp>
        <p:nvSpPr>
          <p:cNvPr id="8" name="Shape 5"/>
          <p:cNvSpPr/>
          <p:nvPr/>
        </p:nvSpPr>
        <p:spPr>
          <a:xfrm>
            <a:off x="502920" y="5257800"/>
            <a:ext cx="11201400" cy="777240"/>
          </a:xfrm>
          <a:prstGeom prst="roundRect">
            <a:avLst>
              <a:gd name="adj" fmla="val 823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257800"/>
            <a:ext cx="10652760" cy="777240"/>
          </a:xfrm>
          <a:prstGeom prst="rect">
            <a:avLst/>
          </a:prstGeom>
          <a:noFill/>
          <a:ln/>
        </p:spPr>
        <p:txBody>
          <a:bodyPr wrap="square" rtlCol="0" anchor="ctr"/>
          <a:lstStyle/>
          <a:p>
            <a:pPr marL="0" indent="0">
              <a:buNone/>
            </a:pPr>
            <a:r>
              <a:rPr lang="en-US" sz="1550" b="1" dirty="0">
                <a:solidFill>
                  <a:srgbClr val="E8C77A"/>
                </a:solidFill>
                <a:latin typeface="Calibri" pitchFamily="34" charset="0"/>
                <a:ea typeface="Calibri" pitchFamily="34" charset="-122"/>
                <a:cs typeface="Calibri" pitchFamily="34" charset="-120"/>
              </a:rPr>
              <a:t>Discussion:  </a:t>
            </a:r>
            <a:r>
              <a:rPr lang="en-US" sz="1550" dirty="0">
                <a:solidFill>
                  <a:srgbClr val="FFFFFF"/>
                </a:solidFill>
                <a:latin typeface="Calibri" pitchFamily="34" charset="0"/>
                <a:ea typeface="Calibri" pitchFamily="34" charset="-122"/>
                <a:cs typeface="Calibri" pitchFamily="34" charset="-120"/>
              </a:rPr>
              <a:t>Has she solved the confidentiality problem?</a:t>
            </a:r>
            <a:endParaRPr lang="en-US" sz="135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52</a:t>
            </a:r>
            <a:endParaRPr lang="en-US" sz="9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KNOW THE RISKS</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Four core risks to keep front of mind</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5518404" cy="1554480"/>
          </a:xfrm>
          <a:prstGeom prst="roundRect">
            <a:avLst>
              <a:gd name="adj" fmla="val 4118"/>
            </a:avLst>
          </a:prstGeom>
          <a:solidFill>
            <a:srgbClr val="EEF2F7"/>
          </a:solidFill>
          <a:ln w="12700">
            <a:solidFill>
              <a:srgbClr val="E2E9F1"/>
            </a:solidFill>
            <a:prstDash val="solid"/>
          </a:ln>
        </p:spPr>
        <p:txBody>
          <a:bodyPr/>
          <a:lstStyle/>
          <a:p>
            <a:endParaRPr lang="en-US"/>
          </a:p>
        </p:txBody>
      </p:sp>
      <p:sp>
        <p:nvSpPr>
          <p:cNvPr id="6" name="Text 3"/>
          <p:cNvSpPr/>
          <p:nvPr/>
        </p:nvSpPr>
        <p:spPr>
          <a:xfrm>
            <a:off x="667512" y="1783080"/>
            <a:ext cx="5189220" cy="566928"/>
          </a:xfrm>
          <a:prstGeom prst="rect">
            <a:avLst/>
          </a:prstGeom>
          <a:noFill/>
          <a:ln/>
        </p:spPr>
        <p:txBody>
          <a:bodyPr wrap="square" rtlCol="0" anchor="t"/>
          <a:lstStyle/>
          <a:p>
            <a:pPr marL="0" indent="0">
              <a:buNone/>
            </a:pPr>
            <a:r>
              <a:rPr lang="en-US" sz="1700" b="1" dirty="0">
                <a:solidFill>
                  <a:srgbClr val="17365D"/>
                </a:solidFill>
                <a:latin typeface="Cambria" pitchFamily="34" charset="0"/>
                <a:ea typeface="Cambria" pitchFamily="34" charset="-122"/>
                <a:cs typeface="Cambria" pitchFamily="34" charset="-120"/>
              </a:rPr>
              <a:t>Confidentiality</a:t>
            </a:r>
            <a:endParaRPr lang="en-US" sz="1500" dirty="0"/>
          </a:p>
        </p:txBody>
      </p:sp>
      <p:sp>
        <p:nvSpPr>
          <p:cNvPr id="7" name="Text 4"/>
          <p:cNvSpPr/>
          <p:nvPr/>
        </p:nvSpPr>
        <p:spPr>
          <a:xfrm>
            <a:off x="667512" y="2304288"/>
            <a:ext cx="5189220" cy="74980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Consumer tools can expose, retain, or train on sensitive data.</a:t>
            </a:r>
            <a:endParaRPr lang="en-US" sz="1200" dirty="0"/>
          </a:p>
        </p:txBody>
      </p:sp>
      <p:sp>
        <p:nvSpPr>
          <p:cNvPr id="8" name="Shape 5"/>
          <p:cNvSpPr/>
          <p:nvPr/>
        </p:nvSpPr>
        <p:spPr>
          <a:xfrm>
            <a:off x="6185916" y="1645920"/>
            <a:ext cx="5518404" cy="1554480"/>
          </a:xfrm>
          <a:prstGeom prst="roundRect">
            <a:avLst>
              <a:gd name="adj" fmla="val 4118"/>
            </a:avLst>
          </a:prstGeom>
          <a:solidFill>
            <a:srgbClr val="EEF2F7"/>
          </a:solidFill>
          <a:ln w="12700">
            <a:solidFill>
              <a:srgbClr val="E2E9F1"/>
            </a:solidFill>
            <a:prstDash val="solid"/>
          </a:ln>
        </p:spPr>
        <p:txBody>
          <a:bodyPr/>
          <a:lstStyle/>
          <a:p>
            <a:endParaRPr lang="en-US"/>
          </a:p>
        </p:txBody>
      </p:sp>
      <p:sp>
        <p:nvSpPr>
          <p:cNvPr id="9" name="Text 6"/>
          <p:cNvSpPr/>
          <p:nvPr/>
        </p:nvSpPr>
        <p:spPr>
          <a:xfrm>
            <a:off x="6350508" y="1783080"/>
            <a:ext cx="5189220" cy="566928"/>
          </a:xfrm>
          <a:prstGeom prst="rect">
            <a:avLst/>
          </a:prstGeom>
          <a:noFill/>
          <a:ln/>
        </p:spPr>
        <p:txBody>
          <a:bodyPr wrap="square" rtlCol="0" anchor="t"/>
          <a:lstStyle/>
          <a:p>
            <a:pPr marL="0" indent="0">
              <a:buNone/>
            </a:pPr>
            <a:r>
              <a:rPr lang="en-US" sz="1700" b="1" dirty="0">
                <a:solidFill>
                  <a:srgbClr val="17365D"/>
                </a:solidFill>
                <a:latin typeface="Cambria" pitchFamily="34" charset="0"/>
                <a:ea typeface="Cambria" pitchFamily="34" charset="-122"/>
                <a:cs typeface="Cambria" pitchFamily="34" charset="-120"/>
              </a:rPr>
              <a:t>Reliability</a:t>
            </a:r>
            <a:endParaRPr lang="en-US" sz="1500" dirty="0"/>
          </a:p>
        </p:txBody>
      </p:sp>
      <p:sp>
        <p:nvSpPr>
          <p:cNvPr id="10" name="Text 7"/>
          <p:cNvSpPr/>
          <p:nvPr/>
        </p:nvSpPr>
        <p:spPr>
          <a:xfrm>
            <a:off x="6350508" y="2304288"/>
            <a:ext cx="5189220" cy="74980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Outputs can be wrong, biased, or quietly drift from the source.</a:t>
            </a:r>
            <a:endParaRPr lang="en-US" sz="1200" dirty="0"/>
          </a:p>
        </p:txBody>
      </p:sp>
      <p:sp>
        <p:nvSpPr>
          <p:cNvPr id="11" name="Shape 8"/>
          <p:cNvSpPr/>
          <p:nvPr/>
        </p:nvSpPr>
        <p:spPr>
          <a:xfrm>
            <a:off x="502920" y="3383280"/>
            <a:ext cx="5518404" cy="1554480"/>
          </a:xfrm>
          <a:prstGeom prst="roundRect">
            <a:avLst>
              <a:gd name="adj" fmla="val 4118"/>
            </a:avLst>
          </a:prstGeom>
          <a:solidFill>
            <a:srgbClr val="EEF2F7"/>
          </a:solidFill>
          <a:ln w="12700">
            <a:solidFill>
              <a:srgbClr val="E2E9F1"/>
            </a:solidFill>
            <a:prstDash val="solid"/>
          </a:ln>
        </p:spPr>
        <p:txBody>
          <a:bodyPr/>
          <a:lstStyle/>
          <a:p>
            <a:endParaRPr lang="en-US"/>
          </a:p>
        </p:txBody>
      </p:sp>
      <p:sp>
        <p:nvSpPr>
          <p:cNvPr id="12" name="Text 9"/>
          <p:cNvSpPr/>
          <p:nvPr/>
        </p:nvSpPr>
        <p:spPr>
          <a:xfrm>
            <a:off x="667512" y="3520440"/>
            <a:ext cx="5189220" cy="566928"/>
          </a:xfrm>
          <a:prstGeom prst="rect">
            <a:avLst/>
          </a:prstGeom>
          <a:noFill/>
          <a:ln/>
        </p:spPr>
        <p:txBody>
          <a:bodyPr wrap="square" rtlCol="0" anchor="t"/>
          <a:lstStyle/>
          <a:p>
            <a:pPr marL="0" indent="0">
              <a:buNone/>
            </a:pPr>
            <a:r>
              <a:rPr lang="en-US" sz="1700" b="1" dirty="0">
                <a:solidFill>
                  <a:srgbClr val="17365D"/>
                </a:solidFill>
                <a:latin typeface="Cambria" pitchFamily="34" charset="0"/>
                <a:ea typeface="Cambria" pitchFamily="34" charset="-122"/>
                <a:cs typeface="Cambria" pitchFamily="34" charset="-120"/>
              </a:rPr>
              <a:t>Hallucinated authority</a:t>
            </a:r>
            <a:endParaRPr lang="en-US" sz="1500" dirty="0"/>
          </a:p>
        </p:txBody>
      </p:sp>
      <p:sp>
        <p:nvSpPr>
          <p:cNvPr id="13" name="Text 10"/>
          <p:cNvSpPr/>
          <p:nvPr/>
        </p:nvSpPr>
        <p:spPr>
          <a:xfrm>
            <a:off x="667512" y="4041648"/>
            <a:ext cx="5189220" cy="74980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AI invents citations, cases, and facts that look real.</a:t>
            </a:r>
            <a:endParaRPr lang="en-US" sz="1200" dirty="0"/>
          </a:p>
        </p:txBody>
      </p:sp>
      <p:sp>
        <p:nvSpPr>
          <p:cNvPr id="14" name="Shape 11"/>
          <p:cNvSpPr/>
          <p:nvPr/>
        </p:nvSpPr>
        <p:spPr>
          <a:xfrm>
            <a:off x="6185916" y="3383280"/>
            <a:ext cx="5518404" cy="1554480"/>
          </a:xfrm>
          <a:prstGeom prst="roundRect">
            <a:avLst>
              <a:gd name="adj" fmla="val 4118"/>
            </a:avLst>
          </a:prstGeom>
          <a:solidFill>
            <a:srgbClr val="EEF2F7"/>
          </a:solidFill>
          <a:ln w="12700">
            <a:solidFill>
              <a:srgbClr val="E2E9F1"/>
            </a:solidFill>
            <a:prstDash val="solid"/>
          </a:ln>
        </p:spPr>
        <p:txBody>
          <a:bodyPr/>
          <a:lstStyle/>
          <a:p>
            <a:endParaRPr lang="en-US"/>
          </a:p>
        </p:txBody>
      </p:sp>
      <p:sp>
        <p:nvSpPr>
          <p:cNvPr id="15" name="Text 12"/>
          <p:cNvSpPr/>
          <p:nvPr/>
        </p:nvSpPr>
        <p:spPr>
          <a:xfrm>
            <a:off x="6350508" y="3520440"/>
            <a:ext cx="5189220" cy="566928"/>
          </a:xfrm>
          <a:prstGeom prst="rect">
            <a:avLst/>
          </a:prstGeom>
          <a:noFill/>
          <a:ln/>
        </p:spPr>
        <p:txBody>
          <a:bodyPr wrap="square" rtlCol="0" anchor="t"/>
          <a:lstStyle/>
          <a:p>
            <a:pPr marL="0" indent="0">
              <a:buNone/>
            </a:pPr>
            <a:r>
              <a:rPr lang="en-US" sz="1700" b="1" dirty="0">
                <a:solidFill>
                  <a:srgbClr val="17365D"/>
                </a:solidFill>
                <a:latin typeface="Cambria" pitchFamily="34" charset="0"/>
                <a:ea typeface="Cambria" pitchFamily="34" charset="-122"/>
                <a:cs typeface="Cambria" pitchFamily="34" charset="-120"/>
              </a:rPr>
              <a:t>Need for human judgment</a:t>
            </a:r>
            <a:endParaRPr lang="en-US" sz="1500" dirty="0"/>
          </a:p>
        </p:txBody>
      </p:sp>
      <p:sp>
        <p:nvSpPr>
          <p:cNvPr id="16" name="Text 13"/>
          <p:cNvSpPr/>
          <p:nvPr/>
        </p:nvSpPr>
        <p:spPr>
          <a:xfrm>
            <a:off x="6350508" y="4041648"/>
            <a:ext cx="5189220" cy="74980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AI can't read the room, weigh credibility, or own the decision.</a:t>
            </a:r>
            <a:endParaRPr lang="en-US" sz="1200" dirty="0"/>
          </a:p>
        </p:txBody>
      </p:sp>
      <p:sp>
        <p:nvSpPr>
          <p:cNvPr id="17" name="Text 14"/>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8" name="Text 15"/>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53</a:t>
            </a:r>
            <a:endParaRPr lang="en-US" sz="9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92608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92608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HYPOTHETICAL · RELIABILITY</a:t>
            </a:r>
            <a:endParaRPr lang="en-US" sz="1150" dirty="0"/>
          </a:p>
        </p:txBody>
      </p:sp>
      <p:sp>
        <p:nvSpPr>
          <p:cNvPr id="5" name="Text 2"/>
          <p:cNvSpPr/>
          <p:nvPr/>
        </p:nvSpPr>
        <p:spPr>
          <a:xfrm>
            <a:off x="457200" y="1005840"/>
            <a:ext cx="9784080" cy="77724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The chronology that looked right</a:t>
            </a:r>
            <a:endParaRPr lang="en-US" sz="2600" dirty="0"/>
          </a:p>
        </p:txBody>
      </p:sp>
      <p:sp>
        <p:nvSpPr>
          <p:cNvPr id="6" name="Shape 3"/>
          <p:cNvSpPr/>
          <p:nvPr/>
        </p:nvSpPr>
        <p:spPr>
          <a:xfrm>
            <a:off x="502920" y="1874520"/>
            <a:ext cx="11201400" cy="3063240"/>
          </a:xfrm>
          <a:prstGeom prst="roundRect">
            <a:avLst>
              <a:gd name="adj" fmla="val 209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822960" y="2084832"/>
            <a:ext cx="10561320" cy="2651760"/>
          </a:xfrm>
          <a:prstGeom prst="rect">
            <a:avLst/>
          </a:prstGeom>
          <a:noFill/>
          <a:ln/>
        </p:spPr>
        <p:txBody>
          <a:bodyPr wrap="square" lIns="0" tIns="0" rIns="0" bIns="0" rtlCol="0" anchor="t"/>
          <a:lstStyle/>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Your team's AI-built chronology says the respondent texted the complainant two days before the incident, citing 'Exhibit 47.'</a:t>
            </a:r>
            <a:endParaRPr lang="en-US" sz="1500" dirty="0"/>
          </a:p>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You open Exhibit 47 — the texts are actually dated after the incident. The AI misread a European date format (3/3 vs. 30/3).</a:t>
            </a:r>
            <a:endParaRPr lang="en-US" sz="1500" dirty="0"/>
          </a:p>
          <a:p>
            <a:pPr marL="203200" indent="-203200">
              <a:spcAft>
                <a:spcPts val="900"/>
              </a:spcAft>
              <a:buSzPct val="100000"/>
              <a:buChar char="•"/>
            </a:pPr>
            <a:r>
              <a:rPr lang="en-US" sz="1700" dirty="0">
                <a:solidFill>
                  <a:srgbClr val="1B2733"/>
                </a:solidFill>
                <a:latin typeface="Calibri" pitchFamily="34" charset="0"/>
                <a:ea typeface="Calibri" pitchFamily="34" charset="-122"/>
                <a:cs typeface="Calibri" pitchFamily="34" charset="-120"/>
              </a:rPr>
              <a:t>No one caught it, because the timeline 'looked right.'</a:t>
            </a:r>
            <a:endParaRPr lang="en-US" sz="1500" dirty="0"/>
          </a:p>
        </p:txBody>
      </p:sp>
      <p:sp>
        <p:nvSpPr>
          <p:cNvPr id="8" name="Shape 5"/>
          <p:cNvSpPr/>
          <p:nvPr/>
        </p:nvSpPr>
        <p:spPr>
          <a:xfrm>
            <a:off x="502920" y="5257800"/>
            <a:ext cx="11201400" cy="777240"/>
          </a:xfrm>
          <a:prstGeom prst="roundRect">
            <a:avLst>
              <a:gd name="adj" fmla="val 823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777240" y="5257800"/>
            <a:ext cx="10652760" cy="777240"/>
          </a:xfrm>
          <a:prstGeom prst="rect">
            <a:avLst/>
          </a:prstGeom>
          <a:noFill/>
          <a:ln/>
        </p:spPr>
        <p:txBody>
          <a:bodyPr wrap="square" rtlCol="0" anchor="ctr"/>
          <a:lstStyle/>
          <a:p>
            <a:pPr marL="0" indent="0">
              <a:buNone/>
            </a:pPr>
            <a:r>
              <a:rPr lang="en-US" sz="1550" b="1" dirty="0">
                <a:solidFill>
                  <a:srgbClr val="E8C77A"/>
                </a:solidFill>
                <a:latin typeface="Calibri" pitchFamily="34" charset="0"/>
                <a:ea typeface="Calibri" pitchFamily="34" charset="-122"/>
                <a:cs typeface="Calibri" pitchFamily="34" charset="-120"/>
              </a:rPr>
              <a:t>Discussion:  </a:t>
            </a:r>
            <a:r>
              <a:rPr lang="en-US" sz="1550" dirty="0">
                <a:solidFill>
                  <a:srgbClr val="FFFFFF"/>
                </a:solidFill>
                <a:latin typeface="Calibri" pitchFamily="34" charset="0"/>
                <a:ea typeface="Calibri" pitchFamily="34" charset="-122"/>
                <a:cs typeface="Calibri" pitchFamily="34" charset="-120"/>
              </a:rPr>
              <a:t>What process failure allowed this? What would your quality-control step look like? And — harder — how many entries in that chronology do you now trust?</a:t>
            </a:r>
            <a:endParaRPr lang="en-US" sz="1350" dirty="0"/>
          </a:p>
        </p:txBody>
      </p:sp>
      <p:sp>
        <p:nvSpPr>
          <p:cNvPr id="10" name="Text 7"/>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1" name="Text 8"/>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54</a:t>
            </a:r>
            <a:endParaRPr lang="en-US" sz="9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APPLICATION · INVESTIGATIONS</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Where AI can help — and where it can't</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5518404" cy="1874520"/>
          </a:xfrm>
          <a:prstGeom prst="roundRect">
            <a:avLst>
              <a:gd name="adj" fmla="val 3415"/>
            </a:avLst>
          </a:prstGeom>
          <a:solidFill>
            <a:srgbClr val="EEF2F7"/>
          </a:solidFill>
          <a:ln w="12700">
            <a:solidFill>
              <a:srgbClr val="E2E9F1"/>
            </a:solidFill>
            <a:prstDash val="solid"/>
          </a:ln>
        </p:spPr>
        <p:txBody>
          <a:bodyPr/>
          <a:lstStyle/>
          <a:p>
            <a:endParaRPr lang="en-US"/>
          </a:p>
        </p:txBody>
      </p:sp>
      <p:sp>
        <p:nvSpPr>
          <p:cNvPr id="6" name="Text 3"/>
          <p:cNvSpPr/>
          <p:nvPr/>
        </p:nvSpPr>
        <p:spPr>
          <a:xfrm>
            <a:off x="667512" y="1783080"/>
            <a:ext cx="5189220"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Chronology building</a:t>
            </a:r>
            <a:endParaRPr lang="en-US" sz="1400" dirty="0"/>
          </a:p>
        </p:txBody>
      </p:sp>
      <p:sp>
        <p:nvSpPr>
          <p:cNvPr id="7" name="Text 4"/>
          <p:cNvSpPr/>
          <p:nvPr/>
        </p:nvSpPr>
        <p:spPr>
          <a:xfrm>
            <a:off x="667512" y="2304288"/>
            <a:ext cx="5189220" cy="10698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Extracts dates/events, flags gaps, standardizes format — but only in an approved environment; treat as a draft (it conflates names and misreads 'last Tuesday').</a:t>
            </a:r>
            <a:endParaRPr lang="en-US" sz="1100" dirty="0"/>
          </a:p>
        </p:txBody>
      </p:sp>
      <p:sp>
        <p:nvSpPr>
          <p:cNvPr id="8" name="Shape 5"/>
          <p:cNvSpPr/>
          <p:nvPr/>
        </p:nvSpPr>
        <p:spPr>
          <a:xfrm>
            <a:off x="6185916" y="1645920"/>
            <a:ext cx="5518404" cy="1874520"/>
          </a:xfrm>
          <a:prstGeom prst="roundRect">
            <a:avLst>
              <a:gd name="adj" fmla="val 3415"/>
            </a:avLst>
          </a:prstGeom>
          <a:solidFill>
            <a:srgbClr val="EEF2F7"/>
          </a:solidFill>
          <a:ln w="12700">
            <a:solidFill>
              <a:srgbClr val="E2E9F1"/>
            </a:solidFill>
            <a:prstDash val="solid"/>
          </a:ln>
        </p:spPr>
        <p:txBody>
          <a:bodyPr/>
          <a:lstStyle/>
          <a:p>
            <a:endParaRPr lang="en-US"/>
          </a:p>
        </p:txBody>
      </p:sp>
      <p:sp>
        <p:nvSpPr>
          <p:cNvPr id="9" name="Text 6"/>
          <p:cNvSpPr/>
          <p:nvPr/>
        </p:nvSpPr>
        <p:spPr>
          <a:xfrm>
            <a:off x="6350508" y="1783080"/>
            <a:ext cx="5189220"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Document review &amp; triage</a:t>
            </a:r>
            <a:endParaRPr lang="en-US" sz="1400" dirty="0"/>
          </a:p>
        </p:txBody>
      </p:sp>
      <p:sp>
        <p:nvSpPr>
          <p:cNvPr id="10" name="Text 7"/>
          <p:cNvSpPr/>
          <p:nvPr/>
        </p:nvSpPr>
        <p:spPr>
          <a:xfrm>
            <a:off x="6350508" y="2304288"/>
            <a:ext cx="5189220" cy="10698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Prioritizes, keyword-searches, spots patterns — but humans decide relevance and validate.</a:t>
            </a:r>
            <a:endParaRPr lang="en-US" sz="1100" dirty="0"/>
          </a:p>
        </p:txBody>
      </p:sp>
      <p:sp>
        <p:nvSpPr>
          <p:cNvPr id="11" name="Shape 8"/>
          <p:cNvSpPr/>
          <p:nvPr/>
        </p:nvSpPr>
        <p:spPr>
          <a:xfrm>
            <a:off x="502920" y="3703320"/>
            <a:ext cx="5518404" cy="1874520"/>
          </a:xfrm>
          <a:prstGeom prst="roundRect">
            <a:avLst>
              <a:gd name="adj" fmla="val 3415"/>
            </a:avLst>
          </a:prstGeom>
          <a:solidFill>
            <a:srgbClr val="EEF2F7"/>
          </a:solidFill>
          <a:ln w="12700">
            <a:solidFill>
              <a:srgbClr val="E2E9F1"/>
            </a:solidFill>
            <a:prstDash val="solid"/>
          </a:ln>
        </p:spPr>
        <p:txBody>
          <a:bodyPr/>
          <a:lstStyle/>
          <a:p>
            <a:endParaRPr lang="en-US"/>
          </a:p>
        </p:txBody>
      </p:sp>
      <p:sp>
        <p:nvSpPr>
          <p:cNvPr id="12" name="Text 9"/>
          <p:cNvSpPr/>
          <p:nvPr/>
        </p:nvSpPr>
        <p:spPr>
          <a:xfrm>
            <a:off x="667512" y="3840480"/>
            <a:ext cx="5189220"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Interview preparation</a:t>
            </a:r>
            <a:endParaRPr lang="en-US" sz="1400" dirty="0"/>
          </a:p>
        </p:txBody>
      </p:sp>
      <p:sp>
        <p:nvSpPr>
          <p:cNvPr id="13" name="Text 10"/>
          <p:cNvSpPr/>
          <p:nvPr/>
        </p:nvSpPr>
        <p:spPr>
          <a:xfrm>
            <a:off x="667512" y="4361688"/>
            <a:ext cx="5189220" cy="10698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Drafts outlines, rehearsal, post-interview summaries — a supplement, not a substitute; beware unapproved 'silent' notetakers.</a:t>
            </a:r>
            <a:endParaRPr lang="en-US" sz="1100" dirty="0"/>
          </a:p>
        </p:txBody>
      </p:sp>
      <p:sp>
        <p:nvSpPr>
          <p:cNvPr id="14" name="Shape 11"/>
          <p:cNvSpPr/>
          <p:nvPr/>
        </p:nvSpPr>
        <p:spPr>
          <a:xfrm>
            <a:off x="6185916" y="3703320"/>
            <a:ext cx="5518404" cy="1874520"/>
          </a:xfrm>
          <a:prstGeom prst="roundRect">
            <a:avLst>
              <a:gd name="adj" fmla="val 3415"/>
            </a:avLst>
          </a:prstGeom>
          <a:solidFill>
            <a:srgbClr val="EEF2F7"/>
          </a:solidFill>
          <a:ln w="12700">
            <a:solidFill>
              <a:srgbClr val="E2E9F1"/>
            </a:solidFill>
            <a:prstDash val="solid"/>
          </a:ln>
        </p:spPr>
        <p:txBody>
          <a:bodyPr/>
          <a:lstStyle/>
          <a:p>
            <a:endParaRPr lang="en-US"/>
          </a:p>
        </p:txBody>
      </p:sp>
      <p:sp>
        <p:nvSpPr>
          <p:cNvPr id="15" name="Text 12"/>
          <p:cNvSpPr/>
          <p:nvPr/>
        </p:nvSpPr>
        <p:spPr>
          <a:xfrm>
            <a:off x="6350508" y="3840480"/>
            <a:ext cx="5189220" cy="566928"/>
          </a:xfrm>
          <a:prstGeom prst="rect">
            <a:avLst/>
          </a:prstGeom>
          <a:noFill/>
          <a:ln/>
        </p:spPr>
        <p:txBody>
          <a:bodyPr wrap="square" rtlCol="0" anchor="t"/>
          <a:lstStyle/>
          <a:p>
            <a:pPr marL="0" indent="0">
              <a:buNone/>
            </a:pPr>
            <a:r>
              <a:rPr lang="en-US" sz="1600" b="1" dirty="0">
                <a:solidFill>
                  <a:srgbClr val="17365D"/>
                </a:solidFill>
                <a:latin typeface="Cambria" pitchFamily="34" charset="0"/>
                <a:ea typeface="Cambria" pitchFamily="34" charset="-122"/>
                <a:cs typeface="Cambria" pitchFamily="34" charset="-120"/>
              </a:rPr>
              <a:t>Report drafting</a:t>
            </a:r>
            <a:endParaRPr lang="en-US" sz="1400" dirty="0"/>
          </a:p>
        </p:txBody>
      </p:sp>
      <p:sp>
        <p:nvSpPr>
          <p:cNvPr id="16" name="Text 13"/>
          <p:cNvSpPr/>
          <p:nvPr/>
        </p:nvSpPr>
        <p:spPr>
          <a:xfrm>
            <a:off x="6350508" y="4361688"/>
            <a:ext cx="5189220" cy="1069848"/>
          </a:xfrm>
          <a:prstGeom prst="rect">
            <a:avLst/>
          </a:prstGeom>
          <a:noFill/>
          <a:ln/>
        </p:spPr>
        <p:txBody>
          <a:bodyPr wrap="square" rtlCol="0" anchor="t"/>
          <a:lstStyle/>
          <a:p>
            <a:pPr marL="0" indent="0">
              <a:buNone/>
            </a:pPr>
            <a:r>
              <a:rPr lang="en-US" sz="1400" dirty="0">
                <a:solidFill>
                  <a:srgbClr val="1B2733"/>
                </a:solidFill>
                <a:latin typeface="Calibri" pitchFamily="34" charset="0"/>
                <a:ea typeface="Calibri" pitchFamily="34" charset="-122"/>
                <a:cs typeface="Calibri" pitchFamily="34" charset="-120"/>
              </a:rPr>
              <a:t>Cleans a verified draft, builds summaries, checks consistency — but never conclusions, findings, or credibility calls; verify every detail and citation.</a:t>
            </a:r>
            <a:endParaRPr lang="en-US" sz="1100" dirty="0"/>
          </a:p>
        </p:txBody>
      </p:sp>
      <p:sp>
        <p:nvSpPr>
          <p:cNvPr id="17" name="Text 14"/>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8" name="Text 15"/>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55</a:t>
            </a:r>
            <a:endParaRPr lang="en-US" sz="9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a:effectLst/>
      </p:bgPr>
    </p:bg>
    <p:spTree>
      <p:nvGrpSpPr>
        <p:cNvPr id="1" name=""/>
        <p:cNvGrpSpPr/>
        <p:nvPr/>
      </p:nvGrpSpPr>
      <p:grpSpPr>
        <a:xfrm>
          <a:off x="0" y="0"/>
          <a:ext cx="0" cy="0"/>
          <a:chOff x="0" y="0"/>
          <a:chExt cx="0" cy="0"/>
        </a:xfrm>
      </p:grpSpPr>
      <p:pic>
        <p:nvPicPr>
          <p:cNvPr id="2"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3" name="Shape 0"/>
          <p:cNvSpPr/>
          <p:nvPr/>
        </p:nvSpPr>
        <p:spPr>
          <a:xfrm>
            <a:off x="502920" y="457200"/>
            <a:ext cx="2743200" cy="365760"/>
          </a:xfrm>
          <a:prstGeom prst="roundRect">
            <a:avLst>
              <a:gd name="adj" fmla="val 50000"/>
            </a:avLst>
          </a:prstGeom>
          <a:solidFill>
            <a:srgbClr val="B08D57"/>
          </a:solidFill>
          <a:ln/>
        </p:spPr>
        <p:txBody>
          <a:bodyPr/>
          <a:lstStyle/>
          <a:p>
            <a:endParaRPr lang="en-US"/>
          </a:p>
        </p:txBody>
      </p:sp>
      <p:sp>
        <p:nvSpPr>
          <p:cNvPr id="4" name="Text 1"/>
          <p:cNvSpPr/>
          <p:nvPr/>
        </p:nvSpPr>
        <p:spPr>
          <a:xfrm>
            <a:off x="502920" y="457200"/>
            <a:ext cx="2743200" cy="365760"/>
          </a:xfrm>
          <a:prstGeom prst="rect">
            <a:avLst/>
          </a:prstGeom>
          <a:noFill/>
          <a:ln/>
        </p:spPr>
        <p:txBody>
          <a:bodyPr wrap="square" lIns="0" tIns="0" rIns="0" bIns="0" rtlCol="0" anchor="ctr"/>
          <a:lstStyle/>
          <a:p>
            <a:pPr marL="0" indent="0" algn="ctr">
              <a:buNone/>
            </a:pPr>
            <a:r>
              <a:rPr lang="en-US" sz="1400" b="1" kern="0" spc="200" dirty="0">
                <a:solidFill>
                  <a:srgbClr val="FFFFFF"/>
                </a:solidFill>
                <a:latin typeface="Calibri" pitchFamily="34" charset="0"/>
                <a:ea typeface="Calibri" pitchFamily="34" charset="-122"/>
                <a:cs typeface="Calibri" pitchFamily="34" charset="-120"/>
              </a:rPr>
              <a:t>WORKFLOW DEBATE</a:t>
            </a:r>
            <a:endParaRPr lang="en-US" sz="1150" dirty="0"/>
          </a:p>
        </p:txBody>
      </p:sp>
      <p:sp>
        <p:nvSpPr>
          <p:cNvPr id="5" name="Text 2"/>
          <p:cNvSpPr/>
          <p:nvPr/>
        </p:nvSpPr>
        <p:spPr>
          <a:xfrm>
            <a:off x="457200" y="1005840"/>
            <a:ext cx="9784080" cy="868680"/>
          </a:xfrm>
          <a:prstGeom prst="rect">
            <a:avLst/>
          </a:prstGeom>
          <a:noFill/>
          <a:ln/>
        </p:spPr>
        <p:txBody>
          <a:bodyPr wrap="square" rtlCol="0" anchor="ctr"/>
          <a:lstStyle/>
          <a:p>
            <a:pPr marL="0" indent="0">
              <a:buNone/>
            </a:pPr>
            <a:r>
              <a:rPr lang="en-US" sz="2600" b="1" dirty="0">
                <a:solidFill>
                  <a:srgbClr val="17365D"/>
                </a:solidFill>
                <a:latin typeface="Cambria" pitchFamily="34" charset="0"/>
                <a:ea typeface="Cambria" pitchFamily="34" charset="-122"/>
                <a:cs typeface="Cambria" pitchFamily="34" charset="-120"/>
              </a:rPr>
              <a:t>Where do you draw the line?</a:t>
            </a:r>
            <a:endParaRPr lang="en-US" sz="2600" dirty="0"/>
          </a:p>
        </p:txBody>
      </p:sp>
      <p:sp>
        <p:nvSpPr>
          <p:cNvPr id="6" name="Shape 3"/>
          <p:cNvSpPr/>
          <p:nvPr/>
        </p:nvSpPr>
        <p:spPr>
          <a:xfrm>
            <a:off x="502920" y="2148840"/>
            <a:ext cx="5212080" cy="3657600"/>
          </a:xfrm>
          <a:prstGeom prst="roundRect">
            <a:avLst>
              <a:gd name="adj" fmla="val 1750"/>
            </a:avLst>
          </a:prstGeom>
          <a:solidFill>
            <a:srgbClr val="F3ECDD"/>
          </a:solidFill>
          <a:ln w="12700">
            <a:solidFill>
              <a:srgbClr val="E7D9BB"/>
            </a:solidFill>
            <a:prstDash val="solid"/>
          </a:ln>
        </p:spPr>
        <p:txBody>
          <a:bodyPr/>
          <a:lstStyle/>
          <a:p>
            <a:endParaRPr lang="en-US"/>
          </a:p>
        </p:txBody>
      </p:sp>
      <p:sp>
        <p:nvSpPr>
          <p:cNvPr id="7" name="Text 4"/>
          <p:cNvSpPr/>
          <p:nvPr/>
        </p:nvSpPr>
        <p:spPr>
          <a:xfrm>
            <a:off x="731520" y="2331720"/>
            <a:ext cx="4754880" cy="32004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THE SETUP</a:t>
            </a:r>
            <a:endParaRPr lang="en-US" sz="1200" dirty="0"/>
          </a:p>
        </p:txBody>
      </p:sp>
      <p:sp>
        <p:nvSpPr>
          <p:cNvPr id="8" name="Text 5"/>
          <p:cNvSpPr/>
          <p:nvPr/>
        </p:nvSpPr>
        <p:spPr>
          <a:xfrm>
            <a:off x="731520" y="2697480"/>
            <a:ext cx="4754880" cy="2926080"/>
          </a:xfrm>
          <a:prstGeom prst="rect">
            <a:avLst/>
          </a:prstGeom>
          <a:noFill/>
          <a:ln/>
        </p:spPr>
        <p:txBody>
          <a:bodyPr wrap="square" rtlCol="0" anchor="t"/>
          <a:lstStyle/>
          <a:p>
            <a:pPr marL="0" indent="0">
              <a:lnSpc>
                <a:spcPct val="110000"/>
              </a:lnSpc>
              <a:buNone/>
            </a:pPr>
            <a:r>
              <a:rPr lang="en-US" sz="1600" dirty="0">
                <a:solidFill>
                  <a:srgbClr val="1B2733"/>
                </a:solidFill>
                <a:latin typeface="Calibri" pitchFamily="34" charset="0"/>
                <a:ea typeface="Calibri" pitchFamily="34" charset="-122"/>
                <a:cs typeface="Calibri" pitchFamily="34" charset="-120"/>
              </a:rPr>
              <a:t>There's no single right answer — the point is to surface how differently reasonable teams weigh these risks, and what guardrail each would insist on first.</a:t>
            </a:r>
            <a:endParaRPr lang="en-US" sz="1400" dirty="0"/>
          </a:p>
        </p:txBody>
      </p:sp>
      <p:sp>
        <p:nvSpPr>
          <p:cNvPr id="9" name="Text 6"/>
          <p:cNvSpPr/>
          <p:nvPr/>
        </p:nvSpPr>
        <p:spPr>
          <a:xfrm>
            <a:off x="6080760" y="2286000"/>
            <a:ext cx="5486400" cy="320040"/>
          </a:xfrm>
          <a:prstGeom prst="rect">
            <a:avLst/>
          </a:prstGeom>
          <a:noFill/>
          <a:ln/>
        </p:spPr>
        <p:txBody>
          <a:bodyPr wrap="square" rtlCol="0" anchor="ctr"/>
          <a:lstStyle/>
          <a:p>
            <a:pPr marL="0" indent="0">
              <a:buNone/>
            </a:pPr>
            <a:r>
              <a:rPr lang="en-US" sz="1400" b="1" kern="0" spc="200" dirty="0">
                <a:solidFill>
                  <a:srgbClr val="4A6D93"/>
                </a:solidFill>
                <a:latin typeface="Calibri" pitchFamily="34" charset="0"/>
                <a:ea typeface="Calibri" pitchFamily="34" charset="-122"/>
                <a:cs typeface="Calibri" pitchFamily="34" charset="-120"/>
              </a:rPr>
              <a:t>HOW TO RUN IT</a:t>
            </a:r>
            <a:endParaRPr lang="en-US" sz="1200" dirty="0"/>
          </a:p>
        </p:txBody>
      </p:sp>
      <p:sp>
        <p:nvSpPr>
          <p:cNvPr id="10" name="Text 7"/>
          <p:cNvSpPr/>
          <p:nvPr/>
        </p:nvSpPr>
        <p:spPr>
          <a:xfrm>
            <a:off x="6126480" y="2651760"/>
            <a:ext cx="5486400" cy="2468880"/>
          </a:xfrm>
          <a:prstGeom prst="rect">
            <a:avLst/>
          </a:prstGeom>
          <a:noFill/>
          <a:ln/>
        </p:spPr>
        <p:txBody>
          <a:bodyPr wrap="square" rtlCol="0" anchor="t"/>
          <a:lstStyle/>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Take the four investigative use cases above.</a:t>
            </a:r>
            <a:endParaRPr lang="en-US" sz="1400" dirty="0"/>
          </a:p>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As a table, rank them by risk to your organization — highest to lowest.</a:t>
            </a:r>
            <a:endParaRPr lang="en-US" sz="1400" dirty="0"/>
          </a:p>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Debate where you'd allow AI today, and where you wouldn't.</a:t>
            </a:r>
            <a:endParaRPr lang="en-US" sz="1400" dirty="0"/>
          </a:p>
          <a:p>
            <a:pPr marL="342900" indent="-342900">
              <a:spcAft>
                <a:spcPts val="800"/>
              </a:spcAft>
              <a:buSzPct val="100000"/>
              <a:buChar char="•"/>
            </a:pPr>
            <a:r>
              <a:rPr lang="en-US" sz="1600" dirty="0">
                <a:solidFill>
                  <a:srgbClr val="1B2733"/>
                </a:solidFill>
                <a:latin typeface="Calibri" pitchFamily="34" charset="0"/>
                <a:ea typeface="Calibri" pitchFamily="34" charset="-122"/>
                <a:cs typeface="Calibri" pitchFamily="34" charset="-120"/>
              </a:rPr>
              <a:t>Name the one guardrail you'd require before any of them.</a:t>
            </a:r>
            <a:endParaRPr lang="en-US" sz="1400" dirty="0"/>
          </a:p>
        </p:txBody>
      </p:sp>
      <p:sp>
        <p:nvSpPr>
          <p:cNvPr id="11" name="Shape 8"/>
          <p:cNvSpPr/>
          <p:nvPr/>
        </p:nvSpPr>
        <p:spPr>
          <a:xfrm>
            <a:off x="6080760" y="5257800"/>
            <a:ext cx="5577840" cy="548640"/>
          </a:xfrm>
          <a:prstGeom prst="roundRect">
            <a:avLst>
              <a:gd name="adj" fmla="val 11667"/>
            </a:avLst>
          </a:prstGeom>
          <a:solidFill>
            <a:srgbClr val="17365D"/>
          </a:solidFill>
          <a:ln w="12700">
            <a:solidFill>
              <a:srgbClr val="17365D"/>
            </a:solidFill>
            <a:prstDash val="solid"/>
          </a:ln>
        </p:spPr>
        <p:txBody>
          <a:bodyPr/>
          <a:lstStyle/>
          <a:p>
            <a:endParaRPr lang="en-US"/>
          </a:p>
        </p:txBody>
      </p:sp>
      <p:sp>
        <p:nvSpPr>
          <p:cNvPr id="12" name="Text 9"/>
          <p:cNvSpPr/>
          <p:nvPr/>
        </p:nvSpPr>
        <p:spPr>
          <a:xfrm>
            <a:off x="6263640" y="5257800"/>
            <a:ext cx="5212080" cy="548640"/>
          </a:xfrm>
          <a:prstGeom prst="rect">
            <a:avLst/>
          </a:prstGeom>
          <a:noFill/>
          <a:ln/>
        </p:spPr>
        <p:txBody>
          <a:bodyPr wrap="square" rtlCol="0" anchor="ctr"/>
          <a:lstStyle/>
          <a:p>
            <a:pPr marL="0" indent="0">
              <a:buNone/>
            </a:pPr>
            <a:r>
              <a:rPr lang="en-US" sz="1450" b="1" dirty="0">
                <a:solidFill>
                  <a:srgbClr val="E8C77A"/>
                </a:solidFill>
                <a:latin typeface="Calibri" pitchFamily="34" charset="0"/>
                <a:ea typeface="Calibri" pitchFamily="34" charset="-122"/>
                <a:cs typeface="Calibri" pitchFamily="34" charset="-120"/>
              </a:rPr>
              <a:t>Timing &amp; format:  </a:t>
            </a:r>
            <a:r>
              <a:rPr lang="en-US" sz="1450" dirty="0">
                <a:solidFill>
                  <a:srgbClr val="FFFFFF"/>
                </a:solidFill>
                <a:latin typeface="Calibri" pitchFamily="34" charset="0"/>
                <a:ea typeface="Calibri" pitchFamily="34" charset="-122"/>
                <a:cs typeface="Calibri" pitchFamily="34" charset="-120"/>
              </a:rPr>
              <a:t>10 minutes · tables, then report-out</a:t>
            </a:r>
            <a:endParaRPr lang="en-US" sz="1250" dirty="0"/>
          </a:p>
        </p:txBody>
      </p:sp>
      <p:sp>
        <p:nvSpPr>
          <p:cNvPr id="13" name="Text 10"/>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4" name="Text 11"/>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56</a:t>
            </a:r>
            <a:endParaRPr lang="en-US" sz="9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APPLICATION · BEYOND INVESTIGATIONS</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Other uses: training &amp; policy</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Shape 2"/>
          <p:cNvSpPr/>
          <p:nvPr/>
        </p:nvSpPr>
        <p:spPr>
          <a:xfrm>
            <a:off x="502920" y="1645920"/>
            <a:ext cx="5532120" cy="3566160"/>
          </a:xfrm>
          <a:prstGeom prst="roundRect">
            <a:avLst>
              <a:gd name="adj" fmla="val 1795"/>
            </a:avLst>
          </a:prstGeom>
          <a:solidFill>
            <a:srgbClr val="EEF2F7"/>
          </a:solidFill>
          <a:ln w="12700">
            <a:solidFill>
              <a:srgbClr val="E2E9F1"/>
            </a:solidFill>
            <a:prstDash val="solid"/>
          </a:ln>
        </p:spPr>
        <p:txBody>
          <a:bodyPr/>
          <a:lstStyle/>
          <a:p>
            <a:endParaRPr lang="en-US"/>
          </a:p>
        </p:txBody>
      </p:sp>
      <p:sp>
        <p:nvSpPr>
          <p:cNvPr id="6" name="Text 3"/>
          <p:cNvSpPr/>
          <p:nvPr/>
        </p:nvSpPr>
        <p:spPr>
          <a:xfrm>
            <a:off x="731520" y="1810512"/>
            <a:ext cx="5074920" cy="457200"/>
          </a:xfrm>
          <a:prstGeom prst="rect">
            <a:avLst/>
          </a:prstGeom>
          <a:noFill/>
          <a:ln/>
        </p:spPr>
        <p:txBody>
          <a:bodyPr wrap="square" rtlCol="0" anchor="ctr"/>
          <a:lstStyle/>
          <a:p>
            <a:pPr marL="0" indent="0">
              <a:buNone/>
            </a:pPr>
            <a:r>
              <a:rPr lang="en-US" sz="1900" b="1" dirty="0">
                <a:solidFill>
                  <a:srgbClr val="17365D"/>
                </a:solidFill>
                <a:latin typeface="Cambria" pitchFamily="34" charset="0"/>
                <a:ea typeface="Cambria" pitchFamily="34" charset="-122"/>
                <a:cs typeface="Cambria" pitchFamily="34" charset="-120"/>
              </a:rPr>
              <a:t>Training &amp; presentations</a:t>
            </a:r>
            <a:endParaRPr lang="en-US" sz="1700" dirty="0"/>
          </a:p>
        </p:txBody>
      </p:sp>
      <p:sp>
        <p:nvSpPr>
          <p:cNvPr id="7" name="Text 4"/>
          <p:cNvSpPr/>
          <p:nvPr/>
        </p:nvSpPr>
        <p:spPr>
          <a:xfrm>
            <a:off x="758952" y="2359152"/>
            <a:ext cx="5029200" cy="2697480"/>
          </a:xfrm>
          <a:prstGeom prst="rect">
            <a:avLst/>
          </a:prstGeom>
          <a:noFill/>
          <a:ln/>
        </p:spPr>
        <p:txBody>
          <a:bodyPr wrap="square" lIns="0" tIns="0" rIns="0" bIns="0" rtlCol="0" anchor="t"/>
          <a:lstStyle/>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First-draft outlines, decks, facilitator guides, speaker notes</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Scenario and hypothetical generation</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Refreshing stale content</a:t>
            </a:r>
            <a:endParaRPr lang="en-US" sz="1300" dirty="0"/>
          </a:p>
          <a:p>
            <a:pPr marL="203200" indent="-203200">
              <a:spcAft>
                <a:spcPts val="700"/>
              </a:spcAft>
              <a:buSzPct val="100000"/>
              <a:buChar char="•"/>
            </a:pPr>
            <a:r>
              <a:rPr lang="en-US" sz="1500" dirty="0">
                <a:solidFill>
                  <a:srgbClr val="1B2733"/>
                </a:solidFill>
                <a:latin typeface="Calibri" pitchFamily="34" charset="0"/>
                <a:ea typeface="Calibri" pitchFamily="34" charset="-122"/>
                <a:cs typeface="Calibri" pitchFamily="34" charset="-120"/>
              </a:rPr>
              <a:t>But: verify every legal statement; real, anonymized cases beat generic AI output; keep confidential details out</a:t>
            </a:r>
            <a:endParaRPr lang="en-US" sz="1300" dirty="0"/>
          </a:p>
        </p:txBody>
      </p:sp>
      <p:sp>
        <p:nvSpPr>
          <p:cNvPr id="8" name="Shape 5"/>
          <p:cNvSpPr/>
          <p:nvPr/>
        </p:nvSpPr>
        <p:spPr>
          <a:xfrm>
            <a:off x="6172200" y="1645920"/>
            <a:ext cx="5532120" cy="3566160"/>
          </a:xfrm>
          <a:prstGeom prst="roundRect">
            <a:avLst>
              <a:gd name="adj" fmla="val 1795"/>
            </a:avLst>
          </a:prstGeom>
          <a:solidFill>
            <a:srgbClr val="17365D"/>
          </a:solidFill>
          <a:ln w="12700">
            <a:solidFill>
              <a:srgbClr val="17365D"/>
            </a:solidFill>
            <a:prstDash val="solid"/>
          </a:ln>
        </p:spPr>
        <p:txBody>
          <a:bodyPr/>
          <a:lstStyle/>
          <a:p>
            <a:endParaRPr lang="en-US"/>
          </a:p>
        </p:txBody>
      </p:sp>
      <p:sp>
        <p:nvSpPr>
          <p:cNvPr id="9" name="Text 6"/>
          <p:cNvSpPr/>
          <p:nvPr/>
        </p:nvSpPr>
        <p:spPr>
          <a:xfrm>
            <a:off x="6400800" y="1810512"/>
            <a:ext cx="5074920" cy="45720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Policy &amp; procedure drafting</a:t>
            </a:r>
            <a:endParaRPr lang="en-US" sz="1700" dirty="0"/>
          </a:p>
        </p:txBody>
      </p:sp>
      <p:sp>
        <p:nvSpPr>
          <p:cNvPr id="10" name="Text 7"/>
          <p:cNvSpPr/>
          <p:nvPr/>
        </p:nvSpPr>
        <p:spPr>
          <a:xfrm>
            <a:off x="6428232" y="2359152"/>
            <a:ext cx="5029200" cy="2697480"/>
          </a:xfrm>
          <a:prstGeom prst="rect">
            <a:avLst/>
          </a:prstGeom>
          <a:noFill/>
          <a:ln/>
        </p:spPr>
        <p:txBody>
          <a:bodyPr wrap="square" lIns="0" tIns="0" rIns="0" bIns="0" rtlCol="0" anchor="t"/>
          <a:lstStyle/>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Benchmark against published guidance and comparators</a:t>
            </a:r>
            <a:endParaRPr lang="en-US" sz="1300" dirty="0"/>
          </a:p>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Gap analysis and cross-document consistency checks</a:t>
            </a:r>
            <a:endParaRPr lang="en-US" sz="1300" dirty="0"/>
          </a:p>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Plain-language rewrites</a:t>
            </a:r>
            <a:endParaRPr lang="en-US" sz="1300" dirty="0"/>
          </a:p>
          <a:p>
            <a:pPr marL="203200" indent="-203200">
              <a:spcAft>
                <a:spcPts val="700"/>
              </a:spcAft>
              <a:buSzPct val="100000"/>
              <a:buChar char="•"/>
            </a:pPr>
            <a:r>
              <a:rPr lang="en-US" sz="1500" dirty="0">
                <a:solidFill>
                  <a:srgbClr val="E6EEF8"/>
                </a:solidFill>
                <a:latin typeface="Calibri" pitchFamily="34" charset="0"/>
                <a:ea typeface="Calibri" pitchFamily="34" charset="-122"/>
                <a:cs typeface="Calibri" pitchFamily="34" charset="-120"/>
              </a:rPr>
              <a:t>But: first drafts only — verify all of it</a:t>
            </a:r>
            <a:endParaRPr lang="en-US" sz="1300" dirty="0"/>
          </a:p>
        </p:txBody>
      </p:sp>
      <p:sp>
        <p:nvSpPr>
          <p:cNvPr id="11" name="Shape 8"/>
          <p:cNvSpPr/>
          <p:nvPr/>
        </p:nvSpPr>
        <p:spPr>
          <a:xfrm>
            <a:off x="502920" y="5440680"/>
            <a:ext cx="11201400" cy="822960"/>
          </a:xfrm>
          <a:prstGeom prst="roundRect">
            <a:avLst>
              <a:gd name="adj" fmla="val 7778"/>
            </a:avLst>
          </a:prstGeom>
          <a:solidFill>
            <a:srgbClr val="17365D"/>
          </a:solidFill>
          <a:ln w="12700">
            <a:solidFill>
              <a:srgbClr val="17365D"/>
            </a:solidFill>
            <a:prstDash val="solid"/>
          </a:ln>
        </p:spPr>
        <p:txBody>
          <a:bodyPr/>
          <a:lstStyle/>
          <a:p>
            <a:endParaRPr lang="en-US"/>
          </a:p>
        </p:txBody>
      </p:sp>
      <p:sp>
        <p:nvSpPr>
          <p:cNvPr id="12" name="Text 9"/>
          <p:cNvSpPr/>
          <p:nvPr/>
        </p:nvSpPr>
        <p:spPr>
          <a:xfrm>
            <a:off x="777240" y="5440680"/>
            <a:ext cx="10652760" cy="822960"/>
          </a:xfrm>
          <a:prstGeom prst="rect">
            <a:avLst/>
          </a:prstGeom>
          <a:noFill/>
          <a:ln/>
        </p:spPr>
        <p:txBody>
          <a:bodyPr wrap="square" rtlCol="0" anchor="ctr"/>
          <a:lstStyle/>
          <a:p>
            <a:pPr marL="0" indent="0">
              <a:buNone/>
            </a:pPr>
            <a:r>
              <a:rPr lang="en-US" sz="1500" b="1" dirty="0">
                <a:solidFill>
                  <a:srgbClr val="E8C77A"/>
                </a:solidFill>
                <a:latin typeface="Calibri" pitchFamily="34" charset="0"/>
                <a:ea typeface="Calibri" pitchFamily="34" charset="-122"/>
                <a:cs typeface="Calibri" pitchFamily="34" charset="-120"/>
              </a:rPr>
              <a:t>Bottom line:  </a:t>
            </a:r>
            <a:r>
              <a:rPr lang="en-US" sz="1500" dirty="0">
                <a:solidFill>
                  <a:srgbClr val="FFFFFF"/>
                </a:solidFill>
                <a:latin typeface="Calibri" pitchFamily="34" charset="0"/>
                <a:ea typeface="Calibri" pitchFamily="34" charset="-122"/>
                <a:cs typeface="Calibri" pitchFamily="34" charset="-120"/>
              </a:rPr>
              <a:t>AI is a great tool — a supplement to your work, not a replacement for it.</a:t>
            </a:r>
            <a:endParaRPr lang="en-US" sz="1300" dirty="0"/>
          </a:p>
        </p:txBody>
      </p:sp>
      <p:sp>
        <p:nvSpPr>
          <p:cNvPr id="13" name="Text 10"/>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14" name="Text 11"/>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57</a:t>
            </a:r>
            <a:endParaRPr lang="en-US" sz="9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8229600" cy="274320"/>
          </a:xfrm>
          <a:prstGeom prst="rect">
            <a:avLst/>
          </a:prstGeom>
          <a:noFill/>
          <a:ln/>
        </p:spPr>
        <p:txBody>
          <a:bodyPr wrap="square" rtlCol="0" anchor="ctr"/>
          <a:lstStyle/>
          <a:p>
            <a:pPr marL="0" indent="0">
              <a:buNone/>
            </a:pPr>
            <a:r>
              <a:rPr lang="en-US" sz="1400" b="1" kern="0" spc="200" dirty="0">
                <a:solidFill>
                  <a:srgbClr val="B08D57"/>
                </a:solidFill>
                <a:latin typeface="Calibri" pitchFamily="34" charset="0"/>
                <a:ea typeface="Calibri" pitchFamily="34" charset="-122"/>
                <a:cs typeface="Calibri" pitchFamily="34" charset="-120"/>
              </a:rPr>
              <a:t>DO IT WELL</a:t>
            </a:r>
            <a:endParaRPr lang="en-US" sz="1200" dirty="0"/>
          </a:p>
        </p:txBody>
      </p:sp>
      <p:sp>
        <p:nvSpPr>
          <p:cNvPr id="3" name="Text 1"/>
          <p:cNvSpPr/>
          <p:nvPr/>
        </p:nvSpPr>
        <p:spPr>
          <a:xfrm>
            <a:off x="457200" y="658368"/>
            <a:ext cx="9692640" cy="868680"/>
          </a:xfrm>
          <a:prstGeom prst="rect">
            <a:avLst/>
          </a:prstGeom>
          <a:noFill/>
          <a:ln/>
        </p:spPr>
        <p:txBody>
          <a:bodyPr wrap="square" rtlCol="0" anchor="ctr"/>
          <a:lstStyle/>
          <a:p>
            <a:pPr marL="0" indent="0">
              <a:buNone/>
            </a:pPr>
            <a:r>
              <a:rPr lang="en-US" sz="2800" b="1" dirty="0">
                <a:solidFill>
                  <a:srgbClr val="17365D"/>
                </a:solidFill>
                <a:latin typeface="Cambria" pitchFamily="34" charset="0"/>
                <a:ea typeface="Cambria" pitchFamily="34" charset="-122"/>
                <a:cs typeface="Cambria" pitchFamily="34" charset="-120"/>
              </a:rPr>
              <a:t>Building a responsible-use framework</a:t>
            </a:r>
            <a:endParaRPr lang="en-US" sz="2800" dirty="0"/>
          </a:p>
        </p:txBody>
      </p:sp>
      <p:pic>
        <p:nvPicPr>
          <p:cNvPr id="4" name="Image 0" descr="logo_navy.png"/>
          <p:cNvPicPr>
            <a:picLocks noChangeAspect="1"/>
          </p:cNvPicPr>
          <p:nvPr/>
        </p:nvPicPr>
        <p:blipFill>
          <a:blip r:embed="rId3"/>
          <a:stretch>
            <a:fillRect/>
          </a:stretch>
        </p:blipFill>
        <p:spPr>
          <a:xfrm>
            <a:off x="10134295" y="310896"/>
            <a:ext cx="1554480" cy="665112"/>
          </a:xfrm>
          <a:prstGeom prst="rect">
            <a:avLst/>
          </a:prstGeom>
        </p:spPr>
      </p:pic>
      <p:sp>
        <p:nvSpPr>
          <p:cNvPr id="5" name="Text 2"/>
          <p:cNvSpPr/>
          <p:nvPr/>
        </p:nvSpPr>
        <p:spPr>
          <a:xfrm>
            <a:off x="594360" y="1645920"/>
            <a:ext cx="10972800" cy="4343400"/>
          </a:xfrm>
          <a:prstGeom prst="rect">
            <a:avLst/>
          </a:prstGeom>
          <a:noFill/>
          <a:ln/>
        </p:spPr>
        <p:txBody>
          <a:bodyPr wrap="square" lIns="0" tIns="0" rIns="0" bIns="0" rtlCol="0" anchor="t"/>
          <a:lstStyle/>
          <a:p>
            <a:pPr marL="279400" indent="-279400">
              <a:spcAft>
                <a:spcPts val="1000"/>
              </a:spcAft>
              <a:buSzPct val="100000"/>
              <a:buChar char="✓"/>
            </a:pPr>
            <a:r>
              <a:rPr lang="en-US" sz="1550" dirty="0">
                <a:solidFill>
                  <a:srgbClr val="1B2733"/>
                </a:solidFill>
                <a:latin typeface="Calibri" pitchFamily="34" charset="0"/>
                <a:ea typeface="Calibri" pitchFamily="34" charset="-122"/>
                <a:cs typeface="Calibri" pitchFamily="34" charset="-120"/>
              </a:rPr>
              <a:t>Approve — use only vetted, approved tools.</a:t>
            </a:r>
            <a:endParaRPr lang="en-US" sz="1350" dirty="0"/>
          </a:p>
          <a:p>
            <a:pPr marL="279400" indent="-279400">
              <a:spcAft>
                <a:spcPts val="1000"/>
              </a:spcAft>
              <a:buSzPct val="100000"/>
              <a:buChar char="✓"/>
            </a:pPr>
            <a:r>
              <a:rPr lang="en-US" sz="1550" dirty="0">
                <a:solidFill>
                  <a:srgbClr val="1B2733"/>
                </a:solidFill>
                <a:latin typeface="Calibri" pitchFamily="34" charset="0"/>
                <a:ea typeface="Calibri" pitchFamily="34" charset="-122"/>
                <a:cs typeface="Calibri" pitchFamily="34" charset="-120"/>
              </a:rPr>
              <a:t>Contain — create and maintain matter-based access controls and guardrails.</a:t>
            </a:r>
            <a:endParaRPr lang="en-US" sz="1350" dirty="0"/>
          </a:p>
          <a:p>
            <a:pPr marL="279400" indent="-279400">
              <a:spcAft>
                <a:spcPts val="1000"/>
              </a:spcAft>
              <a:buSzPct val="100000"/>
              <a:buChar char="✓"/>
            </a:pPr>
            <a:r>
              <a:rPr lang="en-US" sz="1550" dirty="0">
                <a:solidFill>
                  <a:srgbClr val="1B2733"/>
                </a:solidFill>
                <a:latin typeface="Calibri" pitchFamily="34" charset="0"/>
                <a:ea typeface="Calibri" pitchFamily="34" charset="-122"/>
                <a:cs typeface="Calibri" pitchFamily="34" charset="-120"/>
              </a:rPr>
              <a:t>Verify — verify all information; a human checks all AI-assisted work.</a:t>
            </a:r>
            <a:endParaRPr lang="en-US" sz="1350" dirty="0"/>
          </a:p>
          <a:p>
            <a:pPr marL="279400" indent="-279400">
              <a:spcAft>
                <a:spcPts val="1000"/>
              </a:spcAft>
              <a:buSzPct val="100000"/>
              <a:buChar char="✓"/>
            </a:pPr>
            <a:r>
              <a:rPr lang="en-US" sz="1550" dirty="0">
                <a:solidFill>
                  <a:srgbClr val="1B2733"/>
                </a:solidFill>
                <a:latin typeface="Calibri" pitchFamily="34" charset="0"/>
                <a:ea typeface="Calibri" pitchFamily="34" charset="-122"/>
                <a:cs typeface="Calibri" pitchFamily="34" charset="-120"/>
              </a:rPr>
              <a:t>Ownership — an identified human author maintains ownership of the final product.</a:t>
            </a:r>
            <a:endParaRPr lang="en-US" sz="1350" dirty="0"/>
          </a:p>
          <a:p>
            <a:pPr marL="279400" indent="-279400">
              <a:spcAft>
                <a:spcPts val="1000"/>
              </a:spcAft>
              <a:buSzPct val="100000"/>
              <a:buChar char="✓"/>
            </a:pPr>
            <a:r>
              <a:rPr lang="en-US" sz="1550" dirty="0">
                <a:solidFill>
                  <a:srgbClr val="1B2733"/>
                </a:solidFill>
                <a:latin typeface="Calibri" pitchFamily="34" charset="0"/>
                <a:ea typeface="Calibri" pitchFamily="34" charset="-122"/>
                <a:cs typeface="Calibri" pitchFamily="34" charset="-120"/>
              </a:rPr>
              <a:t>Inventory the AI your team actually uses; confirm options with IT Security.</a:t>
            </a:r>
            <a:endParaRPr lang="en-US" sz="1350" dirty="0"/>
          </a:p>
          <a:p>
            <a:pPr marL="279400" indent="-279400">
              <a:spcAft>
                <a:spcPts val="1000"/>
              </a:spcAft>
              <a:buSzPct val="100000"/>
              <a:buChar char="✓"/>
            </a:pPr>
            <a:r>
              <a:rPr lang="en-US" sz="1550" dirty="0">
                <a:solidFill>
                  <a:srgbClr val="1B2733"/>
                </a:solidFill>
                <a:latin typeface="Calibri" pitchFamily="34" charset="0"/>
                <a:ea typeface="Calibri" pitchFamily="34" charset="-122"/>
                <a:cs typeface="Calibri" pitchFamily="34" charset="-120"/>
              </a:rPr>
              <a:t>Pilot one low-risk workflow (e.g., training content); create guidance — don't let perfect stop a start.</a:t>
            </a:r>
            <a:endParaRPr lang="en-US" sz="1350" dirty="0"/>
          </a:p>
          <a:p>
            <a:pPr marL="279400" indent="-279400">
              <a:spcAft>
                <a:spcPts val="1000"/>
              </a:spcAft>
              <a:buSzPct val="100000"/>
              <a:buChar char="✓"/>
            </a:pPr>
            <a:r>
              <a:rPr lang="en-US" sz="1550" dirty="0">
                <a:solidFill>
                  <a:srgbClr val="1B2733"/>
                </a:solidFill>
                <a:latin typeface="Calibri" pitchFamily="34" charset="0"/>
                <a:ea typeface="Calibri" pitchFamily="34" charset="-122"/>
                <a:cs typeface="Calibri" pitchFamily="34" charset="-120"/>
              </a:rPr>
              <a:t>If any AI is used, add 'AI use and verification' to your investigator checklist.</a:t>
            </a:r>
            <a:endParaRPr lang="en-US" sz="1350" dirty="0"/>
          </a:p>
        </p:txBody>
      </p:sp>
      <p:sp>
        <p:nvSpPr>
          <p:cNvPr id="6" name="Text 3"/>
          <p:cNvSpPr/>
          <p:nvPr/>
        </p:nvSpPr>
        <p:spPr>
          <a:xfrm>
            <a:off x="457200" y="6473952"/>
            <a:ext cx="10332720" cy="274320"/>
          </a:xfrm>
          <a:prstGeom prst="rect">
            <a:avLst/>
          </a:prstGeom>
          <a:noFill/>
          <a:ln/>
        </p:spPr>
        <p:txBody>
          <a:bodyPr wrap="square" rtlCol="0" anchor="ctr"/>
          <a:lstStyle/>
          <a:p>
            <a:pPr marL="0" indent="0">
              <a:buNone/>
            </a:pPr>
            <a:r>
              <a:rPr lang="en-US" sz="800" dirty="0">
                <a:solidFill>
                  <a:srgbClr val="63748A"/>
                </a:solidFill>
                <a:latin typeface="Calibri" pitchFamily="34" charset="0"/>
                <a:ea typeface="Calibri" pitchFamily="34" charset="-122"/>
                <a:cs typeface="Calibri" pitchFamily="34" charset="-120"/>
              </a:rPr>
              <a:t>Day One · Title IX &amp; Campus Civil Rights in 2026  ·  Schneider Education &amp; Employment Law  —  general information, not legal advice</a:t>
            </a:r>
            <a:endParaRPr lang="en-US" sz="800" dirty="0"/>
          </a:p>
        </p:txBody>
      </p:sp>
      <p:sp>
        <p:nvSpPr>
          <p:cNvPr id="7" name="Text 4"/>
          <p:cNvSpPr/>
          <p:nvPr/>
        </p:nvSpPr>
        <p:spPr>
          <a:xfrm>
            <a:off x="11384280" y="6473952"/>
            <a:ext cx="365760" cy="274320"/>
          </a:xfrm>
          <a:prstGeom prst="rect">
            <a:avLst/>
          </a:prstGeom>
          <a:noFill/>
          <a:ln/>
        </p:spPr>
        <p:txBody>
          <a:bodyPr wrap="square" rtlCol="0" anchor="ctr"/>
          <a:lstStyle/>
          <a:p>
            <a:pPr marL="0" indent="0" algn="r">
              <a:buNone/>
            </a:pPr>
            <a:r>
              <a:rPr lang="en-US" sz="900" dirty="0">
                <a:solidFill>
                  <a:srgbClr val="63748A"/>
                </a:solidFill>
                <a:latin typeface="Calibri" pitchFamily="34" charset="0"/>
                <a:ea typeface="Calibri" pitchFamily="34" charset="-122"/>
                <a:cs typeface="Calibri" pitchFamily="34" charset="-120"/>
              </a:rPr>
              <a:t>58</a:t>
            </a:r>
            <a:endParaRPr lang="en-US" sz="9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7">
    <p:bg>
      <p:bgPr>
        <a:solidFill>
          <a:srgbClr val="17365D"/>
        </a:solid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548640" y="548640"/>
            <a:ext cx="1828800" cy="782484"/>
          </a:xfrm>
          <a:prstGeom prst="rect">
            <a:avLst/>
          </a:prstGeom>
        </p:spPr>
      </p:pic>
      <p:sp>
        <p:nvSpPr>
          <p:cNvPr id="3" name="Text 0"/>
          <p:cNvSpPr/>
          <p:nvPr/>
        </p:nvSpPr>
        <p:spPr>
          <a:xfrm>
            <a:off x="548640" y="1828800"/>
            <a:ext cx="10972800" cy="73152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One case, one set of skills</a:t>
            </a:r>
            <a:endParaRPr lang="en-US" sz="3200" dirty="0"/>
          </a:p>
        </p:txBody>
      </p:sp>
      <p:sp>
        <p:nvSpPr>
          <p:cNvPr id="4" name="Text 1"/>
          <p:cNvSpPr/>
          <p:nvPr/>
        </p:nvSpPr>
        <p:spPr>
          <a:xfrm>
            <a:off x="640080" y="2697480"/>
            <a:ext cx="7955280" cy="2834640"/>
          </a:xfrm>
          <a:prstGeom prst="rect">
            <a:avLst/>
          </a:prstGeom>
          <a:noFill/>
          <a:ln/>
        </p:spPr>
        <p:txBody>
          <a:bodyPr wrap="square" rtlCol="0" anchor="t"/>
          <a:lstStyle/>
          <a:p>
            <a:pPr marL="342900" indent="-342900">
              <a:spcAft>
                <a:spcPts val="1000"/>
              </a:spcAft>
              <a:buSzPct val="100000"/>
              <a:buChar char="•"/>
            </a:pPr>
            <a:r>
              <a:rPr lang="en-US" sz="1700" dirty="0">
                <a:solidFill>
                  <a:srgbClr val="E6EEF8"/>
                </a:solidFill>
                <a:latin typeface="Calibri" pitchFamily="34" charset="0"/>
                <a:ea typeface="Calibri" pitchFamily="34" charset="-122"/>
                <a:cs typeface="Calibri" pitchFamily="34" charset="-120"/>
              </a:rPr>
              <a:t>The same architecture runs every civil-rights matter — Title IX, Title VI, disability, employee</a:t>
            </a:r>
            <a:endParaRPr lang="en-US" sz="1500" dirty="0"/>
          </a:p>
          <a:p>
            <a:pPr marL="342900" indent="-342900">
              <a:spcAft>
                <a:spcPts val="1000"/>
              </a:spcAft>
              <a:buSzPct val="100000"/>
              <a:buChar char="•"/>
            </a:pPr>
            <a:r>
              <a:rPr lang="en-US" sz="1700" dirty="0">
                <a:solidFill>
                  <a:srgbClr val="E6EEF8"/>
                </a:solidFill>
                <a:latin typeface="Calibri" pitchFamily="34" charset="0"/>
                <a:ea typeface="Calibri" pitchFamily="34" charset="-122"/>
                <a:cs typeface="Calibri" pitchFamily="34" charset="-120"/>
              </a:rPr>
              <a:t>Intake: move on safety and support; scope for control; document the reasons</a:t>
            </a:r>
            <a:endParaRPr lang="en-US" sz="1500" dirty="0"/>
          </a:p>
          <a:p>
            <a:pPr marL="342900" indent="-342900">
              <a:spcAft>
                <a:spcPts val="1000"/>
              </a:spcAft>
              <a:buSzPct val="100000"/>
              <a:buChar char="•"/>
            </a:pPr>
            <a:r>
              <a:rPr lang="en-US" sz="1700" dirty="0">
                <a:solidFill>
                  <a:srgbClr val="E6EEF8"/>
                </a:solidFill>
                <a:latin typeface="Calibri" pitchFamily="34" charset="0"/>
                <a:ea typeface="Calibri" pitchFamily="34" charset="-122"/>
                <a:cs typeface="Calibri" pitchFamily="34" charset="-120"/>
              </a:rPr>
              <a:t>Investigation: preserve evidence, interview neutrally, weigh credibility on articulable factors</a:t>
            </a:r>
            <a:endParaRPr lang="en-US" sz="1500" dirty="0"/>
          </a:p>
          <a:p>
            <a:pPr marL="342900" indent="-342900">
              <a:spcAft>
                <a:spcPts val="1000"/>
              </a:spcAft>
              <a:buSzPct val="100000"/>
              <a:buChar char="•"/>
            </a:pPr>
            <a:r>
              <a:rPr lang="en-US" sz="1700" dirty="0">
                <a:solidFill>
                  <a:srgbClr val="E6EEF8"/>
                </a:solidFill>
                <a:latin typeface="Calibri" pitchFamily="34" charset="0"/>
                <a:ea typeface="Calibri" pitchFamily="34" charset="-122"/>
                <a:cs typeface="Calibri" pitchFamily="34" charset="-120"/>
              </a:rPr>
              <a:t>Hearing: gatekeep relevance, apply one standard, write findings that show their work</a:t>
            </a:r>
            <a:endParaRPr lang="en-US" sz="1500" dirty="0"/>
          </a:p>
          <a:p>
            <a:pPr marL="342900" indent="-342900">
              <a:spcAft>
                <a:spcPts val="1000"/>
              </a:spcAft>
              <a:buSzPct val="100000"/>
              <a:buChar char="•"/>
            </a:pPr>
            <a:r>
              <a:rPr lang="en-US" sz="1700" dirty="0">
                <a:solidFill>
                  <a:srgbClr val="E6EEF8"/>
                </a:solidFill>
                <a:latin typeface="Calibri" pitchFamily="34" charset="0"/>
                <a:ea typeface="Calibri" pitchFamily="34" charset="-122"/>
                <a:cs typeface="Calibri" pitchFamily="34" charset="-120"/>
              </a:rPr>
              <a:t>Fair, documented process is both the right thing and your best defense</a:t>
            </a:r>
            <a:endParaRPr lang="en-US" sz="1500" dirty="0"/>
          </a:p>
          <a:p>
            <a:pPr marL="342900" indent="-342900">
              <a:spcAft>
                <a:spcPts val="1000"/>
              </a:spcAft>
              <a:buSzPct val="100000"/>
              <a:buChar char="•"/>
            </a:pPr>
            <a:r>
              <a:rPr lang="en-US" sz="1700" dirty="0">
                <a:solidFill>
                  <a:srgbClr val="E6EEF8"/>
                </a:solidFill>
                <a:latin typeface="Calibri" pitchFamily="34" charset="0"/>
                <a:ea typeface="Calibri" pitchFamily="34" charset="-122"/>
                <a:cs typeface="Calibri" pitchFamily="34" charset="-120"/>
              </a:rPr>
              <a:t>Use AI as a supplement, never a replacement — approve, contain, verify, own</a:t>
            </a:r>
            <a:endParaRPr lang="en-US" sz="1500" dirty="0"/>
          </a:p>
        </p:txBody>
      </p:sp>
      <p:sp>
        <p:nvSpPr>
          <p:cNvPr id="6" name="Text 3"/>
          <p:cNvSpPr/>
          <p:nvPr/>
        </p:nvSpPr>
        <p:spPr>
          <a:xfrm>
            <a:off x="8961120" y="2834640"/>
            <a:ext cx="2560320" cy="457200"/>
          </a:xfrm>
          <a:prstGeom prst="rect">
            <a:avLst/>
          </a:prstGeom>
          <a:noFill/>
          <a:ln/>
        </p:spPr>
        <p:txBody>
          <a:bodyPr wrap="square" rtlCol="0" anchor="ctr"/>
          <a:lstStyle/>
          <a:p>
            <a:pPr marL="0" indent="0">
              <a:buNone/>
            </a:pPr>
            <a:r>
              <a:rPr lang="en-US" sz="1400" b="1" kern="0" spc="150" dirty="0">
                <a:solidFill>
                  <a:srgbClr val="E8C77A"/>
                </a:solidFill>
                <a:latin typeface="Calibri" pitchFamily="34" charset="0"/>
                <a:ea typeface="Calibri" pitchFamily="34" charset="-122"/>
                <a:cs typeface="Calibri" pitchFamily="34" charset="-120"/>
              </a:rPr>
              <a:t>KEEP IN TOUCH</a:t>
            </a:r>
            <a:endParaRPr lang="en-US" sz="1100" dirty="0"/>
          </a:p>
        </p:txBody>
      </p:sp>
      <p:sp>
        <p:nvSpPr>
          <p:cNvPr id="7" name="Text 4"/>
          <p:cNvSpPr/>
          <p:nvPr/>
        </p:nvSpPr>
        <p:spPr>
          <a:xfrm>
            <a:off x="8961120" y="3291840"/>
            <a:ext cx="2560320" cy="822960"/>
          </a:xfrm>
          <a:prstGeom prst="rect">
            <a:avLst/>
          </a:prstGeom>
          <a:noFill/>
          <a:ln/>
        </p:spPr>
        <p:txBody>
          <a:bodyPr wrap="square"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Scott Schneider &amp; Rachel Rolf</a:t>
            </a:r>
            <a:endParaRPr lang="en-US" sz="1500" dirty="0"/>
          </a:p>
        </p:txBody>
      </p:sp>
      <p:sp>
        <p:nvSpPr>
          <p:cNvPr id="8" name="Text 5"/>
          <p:cNvSpPr/>
          <p:nvPr/>
        </p:nvSpPr>
        <p:spPr>
          <a:xfrm>
            <a:off x="8961120" y="3977640"/>
            <a:ext cx="2560320" cy="640080"/>
          </a:xfrm>
          <a:prstGeom prst="rect">
            <a:avLst/>
          </a:prstGeom>
          <a:noFill/>
          <a:ln/>
        </p:spPr>
        <p:txBody>
          <a:bodyPr wrap="square" rtlCol="0" anchor="t"/>
          <a:lstStyle/>
          <a:p>
            <a:pPr marL="0" indent="0">
              <a:buNone/>
            </a:pPr>
            <a:r>
              <a:rPr lang="en-US" sz="1400" dirty="0">
                <a:solidFill>
                  <a:srgbClr val="CADCF0"/>
                </a:solidFill>
                <a:latin typeface="Calibri" pitchFamily="34" charset="0"/>
                <a:ea typeface="Calibri" pitchFamily="34" charset="-122"/>
                <a:cs typeface="Calibri" pitchFamily="34" charset="-120"/>
              </a:rPr>
              <a:t>Schneider Education &amp; Employment Law</a:t>
            </a:r>
            <a:endParaRPr lang="en-US" sz="1200" dirty="0"/>
          </a:p>
        </p:txBody>
      </p:sp>
      <p:sp>
        <p:nvSpPr>
          <p:cNvPr id="9" name="Text 6"/>
          <p:cNvSpPr/>
          <p:nvPr/>
        </p:nvSpPr>
        <p:spPr>
          <a:xfrm>
            <a:off x="8961120" y="4709160"/>
            <a:ext cx="2560320" cy="365760"/>
          </a:xfrm>
          <a:prstGeom prst="rect">
            <a:avLst/>
          </a:prstGeom>
          <a:noFill/>
          <a:ln/>
        </p:spPr>
        <p:txBody>
          <a:bodyPr wrap="square" rtlCol="0" anchor="ctr"/>
          <a:lstStyle/>
          <a:p>
            <a:pPr marL="0" indent="0">
              <a:buNone/>
            </a:pPr>
            <a:endParaRPr lang="en-US" sz="1400" dirty="0">
              <a:solidFill>
                <a:srgbClr val="CADCF0"/>
              </a:solidFill>
              <a:latin typeface="Calibri" pitchFamily="34" charset="0"/>
              <a:ea typeface="Calibri" pitchFamily="34" charset="-122"/>
              <a:cs typeface="Calibri" pitchFamily="34" charset="-120"/>
            </a:endParaRPr>
          </a:p>
          <a:p>
            <a:pPr marL="0" indent="0">
              <a:buNone/>
            </a:pPr>
            <a:endParaRPr lang="en-US" sz="1200" dirty="0"/>
          </a:p>
        </p:txBody>
      </p:sp>
      <p:sp>
        <p:nvSpPr>
          <p:cNvPr id="10" name="Text 7"/>
          <p:cNvSpPr/>
          <p:nvPr/>
        </p:nvSpPr>
        <p:spPr>
          <a:xfrm>
            <a:off x="548640" y="6126480"/>
            <a:ext cx="11064240" cy="457200"/>
          </a:xfrm>
          <a:prstGeom prst="rect">
            <a:avLst/>
          </a:prstGeom>
          <a:noFill/>
          <a:ln/>
        </p:spPr>
        <p:txBody>
          <a:bodyPr wrap="square" rtlCol="0" anchor="ctr"/>
          <a:lstStyle/>
          <a:p>
            <a:pPr marL="0" indent="0">
              <a:buNone/>
            </a:pPr>
            <a:r>
              <a:rPr lang="en-US" sz="950" i="1" dirty="0">
                <a:solidFill>
                  <a:srgbClr val="8FA9C9"/>
                </a:solidFill>
                <a:latin typeface="Calibri" pitchFamily="34" charset="0"/>
                <a:ea typeface="Calibri" pitchFamily="34" charset="-122"/>
                <a:cs typeface="Calibri" pitchFamily="34" charset="-120"/>
              </a:rPr>
              <a:t>Training materials — general information, not legal advice. Current as of July 2026 (2020 Title IX regulations). Verify all citations before presenting.</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8550</Words>
  <Application>Microsoft Office PowerPoint</Application>
  <PresentationFormat>Widescreen</PresentationFormat>
  <Paragraphs>729</Paragraphs>
  <Slides>59</Slides>
  <Notes>58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Aptos</vt:lpstr>
      <vt:lpstr>Arial</vt:lpstr>
      <vt:lpstr>Calibri</vt:lpstr>
      <vt:lpstr>Cambria</vt:lpstr>
      <vt:lpstr>Lora</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2026-07-20T21:10:54Z</dcterms:created>
  <dcterms:modified xsi:type="dcterms:W3CDTF">2026-09-21T15:05:14Z</dcterms:modified>
</cp:coreProperties>
</file>