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14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66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4168" y="777240"/>
            <a:ext cx="4023360" cy="172146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43200"/>
            <a:ext cx="112745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 IX &amp; Campus Civil Rights in 2026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457200" y="3474720"/>
            <a:ext cx="112745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— One Case, Four Populations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4937760" y="4114800"/>
            <a:ext cx="2313432" cy="0"/>
          </a:xfrm>
          <a:prstGeom prst="line">
            <a:avLst/>
          </a:prstGeom>
          <a:noFill/>
          <a:ln w="19050">
            <a:solidFill>
              <a:srgbClr val="B08D5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57200" y="4261104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EC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Friday, July 24, 2026  ·  Georgetown, Texas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956048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8FA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Scott Schneider &amp; Rachel Rolf  ·  Schneider Education &amp; Employment Law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 Two at a glance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8138160" cy="822960"/>
          </a:xfrm>
          <a:prstGeom prst="roundRect">
            <a:avLst>
              <a:gd name="adj" fmla="val 777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67512" y="1828800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67512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325880" y="1645920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evidence &amp; credibility issues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498080" y="164592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9:05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02920" y="2596896"/>
            <a:ext cx="813816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67512" y="2779776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67512" y="277977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25880" y="2596896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populations, different problems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498080" y="2596896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502920" y="3547872"/>
            <a:ext cx="8138160" cy="822960"/>
          </a:xfrm>
          <a:prstGeom prst="roundRect">
            <a:avLst>
              <a:gd name="adj" fmla="val 777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67512" y="3730752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67512" y="37307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325880" y="3547872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Retaliation, culture &amp; the mistakes that grow cases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498080" y="3547872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02920" y="4498848"/>
            <a:ext cx="813816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67512" y="4681728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67512" y="46817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325880" y="4498848"/>
            <a:ext cx="6035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Workshop: what to fix before the next year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7498080" y="4498848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2:00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8915400" y="1645920"/>
            <a:ext cx="2788920" cy="3675888"/>
          </a:xfrm>
          <a:prstGeom prst="roundRect">
            <a:avLst>
              <a:gd name="adj" fmla="val 2295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9098280" y="182880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METHOD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9098280" y="2212848"/>
            <a:ext cx="2487168" cy="3035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hard case — the Rivera athletics matter — carried across the day: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45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Advanced evidence &amp; credibility</a:t>
            </a:r>
            <a:endParaRPr lang="en-US" sz="1250" dirty="0"/>
          </a:p>
          <a:p>
            <a:pPr marL="0" indent="0">
              <a:buNone/>
            </a:pPr>
            <a:r>
              <a:rPr lang="en-US" sz="145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The same facts across four populations</a:t>
            </a:r>
            <a:endParaRPr lang="en-US" sz="1250" dirty="0"/>
          </a:p>
          <a:p>
            <a:pPr marL="0" indent="0">
              <a:buNone/>
            </a:pPr>
            <a:r>
              <a:rPr lang="en-US" sz="145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Retaliation &amp; culture</a:t>
            </a:r>
            <a:endParaRPr lang="en-US" sz="1250" dirty="0"/>
          </a:p>
          <a:p>
            <a:pPr marL="0" indent="0">
              <a:buNone/>
            </a:pPr>
            <a:r>
              <a:rPr lang="en-US" sz="145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Then: what will you fix?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we'll work today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00200"/>
            <a:ext cx="1106424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hard case, carried all day.  </a:t>
            </a:r>
            <a:r>
              <a:rPr lang="en-US" sz="24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Rivera athletics matter — messier evidence, more players, higher stakes than yesterday.</a:t>
            </a:r>
            <a:endParaRPr lang="en-US" sz="2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touches four populations at once.  </a:t>
            </a:r>
            <a:r>
              <a:rPr lang="en-US" sz="24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student-athlete, a graduate-assistant employee, a tenured faculty rep, and a coach — one incident, four playbooks.</a:t>
            </a:r>
            <a:endParaRPr lang="en-US" sz="2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three questions.  </a:t>
            </a:r>
            <a:r>
              <a:rPr lang="en-US" sz="24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law require? What are the hard judgment calls? How do we do it well?</a:t>
            </a:r>
            <a:endParaRPr lang="en-US" sz="2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ends in a plan.  </a:t>
            </a:r>
            <a:r>
              <a:rPr lang="en-US" sz="24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gaps this case exposes become your fix-it list in the closing workshop.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02920" y="5440680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5440680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rule: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Hypotheticals only. Share the shape of a problem — never identifying details of a real, live matter.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1737360" cy="7433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274320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48640" y="27432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87452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AEC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EVIDENCE &amp; CREDIBILITY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828800" y="310896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the record won't cooperate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874520" y="4261104"/>
            <a:ext cx="9509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Rivera case — delayed, multi-source, and full of digital breadcrumbs.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92608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HYPOTHETICAL · PART 1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report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874520"/>
            <a:ext cx="11201400" cy="3063240"/>
          </a:xfrm>
          <a:prstGeom prst="roundRect">
            <a:avLst>
              <a:gd name="adj" fmla="val 209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2084832"/>
            <a:ext cx="105613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b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anonymous email to the Athletic Director alleges that Coach Rivera, a popular assistant coach, has crossed lines with athletes.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later, Taylor — a student-athlete — comes forward: a season of sexualized comments and one incident of unwanted physical contact on a team trip.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Taylor reports months after the incident, once the season is over.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a team GroupMe with relevant messages, a since-deleted video someone described, and texts between Taylor and Rivera that look ambiguous.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Morgan, a graduate-assistant on staff, may have witnessed some of it — but is worried about their position.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5257800"/>
            <a:ext cx="11201400" cy="777240"/>
          </a:xfrm>
          <a:prstGeom prst="roundRect">
            <a:avLst>
              <a:gd name="adj" fmla="val 8235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5257800"/>
            <a:ext cx="10652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Discussion:  </a:t>
            </a: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you even start with an anonymous tip, a delayed report, and vanishing digital evidence?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2860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instincts on a messy report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965960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76656" y="2194560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6656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25880" y="2039112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an anonymous tip obligate you to do anything? How far do you go?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026664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76656" y="3255264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76656" y="32552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25880" y="3099816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Taylor reported weeks later — does that change the analysis?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087368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76656" y="4315968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76656" y="43159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5880" y="4160520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disappearing right now while we talk?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EVIDENCE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evidence problems that trip people up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5518404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Inconsistent accounts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67512" y="2304288"/>
            <a:ext cx="5189220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core consistency from peripheral detail. Inconsistency is a factor to weigh, not an automatic verdict.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85916" y="1645920"/>
            <a:ext cx="5518404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50508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Delayed reporting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350508" y="2304288"/>
            <a:ext cx="5189220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Common, with many causes. Explore the reasons neutrally; delay is not proof either way.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02920" y="3566160"/>
            <a:ext cx="5518404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67512" y="370332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evidence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67512" y="4224528"/>
            <a:ext cx="5189220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GroupMe, texts, a deleted video, metadata. Authenticate, keep in context, preserve chain of custody.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185916" y="3566160"/>
            <a:ext cx="5518404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50508" y="370332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Third-party &amp; anonymous reports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350508" y="4224528"/>
            <a:ext cx="5189220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response duty may still attach. Corroborate what you can; be transparent about limits.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02920" y="5440680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77240" y="5440680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throughline: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decides the case by itself. Each is a factor to weigh, document, and explain.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CREDIBILITY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Delayed reporting — analyze it, don't score it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00200"/>
            <a:ext cx="1106424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8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 is common and expected.  </a:t>
            </a:r>
            <a:r>
              <a:rPr lang="en-US" sz="28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of retaliation, team dynamics, shame, and uncertainty all drive delay — especially in athletics.</a:t>
            </a:r>
            <a:endParaRPr lang="en-US" sz="28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8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reasons on the record.  </a:t>
            </a:r>
            <a:r>
              <a:rPr lang="en-US" sz="28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neutrally why now and why not earlier; document the explanation.</a:t>
            </a:r>
            <a:endParaRPr lang="en-US" sz="28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8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let delay substitute for analysis.  </a:t>
            </a:r>
            <a:r>
              <a:rPr lang="en-US" sz="28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neither proves nor disproves the account; weigh it with everything else.</a:t>
            </a:r>
            <a:endParaRPr lang="en-US" sz="28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28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corroboration that survives delay.  </a:t>
            </a:r>
            <a:r>
              <a:rPr lang="en-US" sz="280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GroupMe threads, prior confidants, and patterns can anchor a late report.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IT WELL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 — the digital evidence in this case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645920"/>
            <a:ext cx="1097280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Preserve immediately: hold letters to the AD, IT, and relevant staff the moment a complaint is anticipated.</a:t>
            </a:r>
            <a:endParaRPr lang="en-US" sz="13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Freeze the GroupMe: capture the full thread with metadata, not screenshots — and identify every member/custodian.</a:t>
            </a:r>
            <a:endParaRPr lang="en-US" sz="13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 the deleted video: platform preservation requests and device forensics before it's unrecoverable.</a:t>
            </a:r>
            <a:endParaRPr lang="en-US" sz="13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Authenticate: match handles to people, verify timestamps, and preserve surrounding context.</a:t>
            </a:r>
            <a:endParaRPr lang="en-US" sz="13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of custody: log who collected what, how, when, and where it's stored; hash at acquisition and transfer.</a:t>
            </a:r>
            <a:endParaRPr lang="en-US" sz="13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an evidence log from minute one.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92608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HYPOTHETICAL · PART 1 (CONT.)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accounts diverge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874520"/>
            <a:ext cx="11201400" cy="3063240"/>
          </a:xfrm>
          <a:prstGeom prst="roundRect">
            <a:avLst>
              <a:gd name="adj" fmla="val 209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2084832"/>
            <a:ext cx="105613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 Rivera denies everything and says the texts show a friendly, appropriate mentoring relationship.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Morgan, the graduate assistant, confirms some comments — but grows vague when asked for specifics, glancing at their contract status.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teammates give inconsistent accounts of the trip; one now says they “don't really remember.”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b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 denial, a frightened employee-witness, and shaky peripheral witnesses.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5257800"/>
            <a:ext cx="11201400" cy="777240"/>
          </a:xfrm>
          <a:prstGeom prst="roundRect">
            <a:avLst>
              <a:gd name="adj" fmla="val 8235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5257800"/>
            <a:ext cx="10652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Discussion:  </a:t>
            </a: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you weigh a witness whose fear may be shaping the testimony?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CALLS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findings in a close case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1481328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Rivera is a genuinely close case. A defensible finding shows its work.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02920" y="2011680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85800" y="2129409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2129409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212140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the standard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371600" y="2468880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it — preponderance or clear-and-convincing — and apply it honestly, even when the answer is uncomfortable.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02920" y="2878074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85800" y="2995803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85800" y="2995803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371600" y="2987802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Show the weighing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371600" y="3335274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 out what supported and undercut each conclusion; a close call should read like reasoned judgment.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02920" y="3744468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85800" y="3862197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85800" y="3862197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71600" y="385419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Tie facts to findings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371600" y="4201668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conclusion points to specific evidence — not impressions, not the coach's reputation.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02920" y="4610862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685800" y="4728591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85800" y="4728591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371600" y="472059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gaps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371600" y="5068062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 what you couldn't resolve. Candor about uncertainty is a strength, not a liability.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02920" y="5413248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77240" y="5413248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test: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careful reader who disagrees with the result should still see it was reached fairly, by the evidence, and by the stated standard.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7432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CLOSE-CALL DRAFTING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finding you can defend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2148840"/>
            <a:ext cx="5212080" cy="3657600"/>
          </a:xfrm>
          <a:prstGeom prst="roundRect">
            <a:avLst>
              <a:gd name="adj" fmla="val 175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269748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genuinely cuts both ways. The point isn't the 'right' outcome — it's a rationale a skeptical reader would respect.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80760" y="2286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RUN 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126480" y="2651760"/>
            <a:ext cx="54864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out a two-page evidence summary of the Rivera trip incident.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draft two or three sentences of finding-and-rationale under a preponderance standard.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with a neighboring table and pressure-test each other's reasoning.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Debrief: what made the strongest rationales strong?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080760" y="5257800"/>
            <a:ext cx="5577840" cy="548640"/>
          </a:xfrm>
          <a:prstGeom prst="roundRect">
            <a:avLst>
              <a:gd name="adj" fmla="val 11667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263640" y="52578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&amp; format:  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minutes · tables draft, then peer swap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IT WELL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practices — advanced evidence, in one screen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645920"/>
            <a:ext cx="1097280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every evidence problem as a factor to weigh and document — never a shortcut to a verdict.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Preserve digital evidence immediately; go native, not screenshots; keep chain of custody.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delay and reluctance neutrally and put the reasons on the record.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 credibility on articulable factors; name the pressures without letting them decide.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close-case findings that state the standard, show the weighing, and name the gaps.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1737360" cy="7433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274320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48640" y="27432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87452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AEC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POPULATIONS, DIFFERENT PROBLEMS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828800" y="310896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facts, four worlds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874520" y="4261104"/>
            <a:ext cx="9509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incident — a student, an employee, a faculty member, and a coach. Four playbooks.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PIVOT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incident, four people, four playbooks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5518404" cy="1783080"/>
          </a:xfrm>
          <a:prstGeom prst="roundRect">
            <a:avLst>
              <a:gd name="adj" fmla="val 359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Taylor — student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67512" y="2304288"/>
            <a:ext cx="5189220" cy="97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complainant athlete. FERPA, the student process, and developmental context shape the response.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85916" y="1645920"/>
            <a:ext cx="5518404" cy="1783080"/>
          </a:xfrm>
          <a:prstGeom prst="roundRect">
            <a:avLst>
              <a:gd name="adj" fmla="val 359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50508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Morgan — employee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350508" y="2304288"/>
            <a:ext cx="5189220" cy="97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graduate-assistant witness (and possible complainant). Title VII, HR, and possible contract terms.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02920" y="3611880"/>
            <a:ext cx="5518404" cy="1783080"/>
          </a:xfrm>
          <a:prstGeom prst="roundRect">
            <a:avLst>
              <a:gd name="adj" fmla="val 359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67512" y="374904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Prof. Doyle — faculty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7512" y="4270248"/>
            <a:ext cx="5189220" cy="97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tenured faculty athletics rep who allegedly discouraged reporting. Tenure and academic-freedom concerns.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185916" y="3611880"/>
            <a:ext cx="5518404" cy="1783080"/>
          </a:xfrm>
          <a:prstGeom prst="roundRect">
            <a:avLst>
              <a:gd name="adj" fmla="val 359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50508" y="374904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Coach Rivera — athletics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350508" y="4270248"/>
            <a:ext cx="5189220" cy="9784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respondent. Power dynamics, mandatory reporting, visibility, and NCAA overlay.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02920" y="5440680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77240" y="5440680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constant: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Fairness, neutrality, and documented reasoning never change. The procedure, timeline, and who's at the table do.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dials that move by population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11201400" cy="638251"/>
          </a:xfrm>
          <a:prstGeom prst="roundRect">
            <a:avLst>
              <a:gd name="adj" fmla="val 1002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85800" y="1713586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85800" y="171358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371600" y="175564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Governing framework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2103120"/>
            <a:ext cx="10149840" cy="10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laws and policies lead — Title IX, Title VII, the faculty handbook, the student code.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02920" y="2412187"/>
            <a:ext cx="11201400" cy="638251"/>
          </a:xfrm>
          <a:prstGeom prst="roundRect">
            <a:avLst>
              <a:gd name="adj" fmla="val 1002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85800" y="2479853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85800" y="2479853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71600" y="2521915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&amp; due process owed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371600" y="2869387"/>
            <a:ext cx="10149840" cy="10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Notice, representation, and appeal rights differ — most for tenured faculty and represented employees.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02920" y="3178454"/>
            <a:ext cx="11201400" cy="638251"/>
          </a:xfrm>
          <a:prstGeom prst="roundRect">
            <a:avLst>
              <a:gd name="adj" fmla="val 1002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85800" y="3246120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85800" y="32461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371600" y="3288182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Who's at the table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71600" y="3635654"/>
            <a:ext cx="10149840" cy="10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HR, provost/academic affairs, athletics, general counsel, and unions — coordination changes by context.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502920" y="3944722"/>
            <a:ext cx="11201400" cy="638251"/>
          </a:xfrm>
          <a:prstGeom prst="roundRect">
            <a:avLst>
              <a:gd name="adj" fmla="val 1002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85800" y="4012387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85800" y="4012387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371600" y="405445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Confidentiality &amp; records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371600" y="4401922"/>
            <a:ext cx="10149840" cy="10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FERPA for students; personnel-record rules for employees; different disclosure expectations.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02920" y="4710989"/>
            <a:ext cx="11201400" cy="638251"/>
          </a:xfrm>
          <a:prstGeom prst="roundRect">
            <a:avLst>
              <a:gd name="adj" fmla="val 1002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685800" y="4778654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85800" y="477865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1371600" y="4820717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Power, risk &amp; sanctions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1371600" y="5168189"/>
            <a:ext cx="10149840" cy="10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gaps and retaliation potential run highest in athletics and faculty; available sanctions differ.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502920" y="5413248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777240" y="5413248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as a worksheet: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Taylor, Morgan, Doyle, and Rivera through these five dials — the differences jump out.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33" name="Text 30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POPULATIONS · FACULTY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Faculty: speech, tenure, and academic freedom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1481328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want to discipline Prof. Doyle for discouraging reporting or for comments, First Amendment and tenure analysis kick in (at public institutions).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02920" y="2011680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85800" y="2129409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2129409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212140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Pickering–Connick balance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371600" y="2468880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Public-employee speech on matters of public concern is weighed against the institution's interest in operations.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02920" y="2878074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85800" y="2995803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85800" y="2995803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371600" y="2987802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Garcetti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371600" y="3335274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Speech made pursuant to official duties is generally not protected citizen speech — but academic work is contested.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02920" y="3744468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7EDF4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85800" y="3862197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85800" y="3862197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71600" y="385419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freedom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371600" y="4201668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Sweezy: “a free society depends on free universities.” Tread carefully where teaching and scholarship are involved.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02920" y="4610862"/>
            <a:ext cx="11201400" cy="738378"/>
          </a:xfrm>
          <a:prstGeom prst="roundRect">
            <a:avLst>
              <a:gd name="adj" fmla="val 8669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685800" y="4728591"/>
            <a:ext cx="502920" cy="50292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85800" y="4728591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371600" y="472059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Tenure &amp; process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1371600" y="5068062"/>
            <a:ext cx="10149840" cy="208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Dismissal-for-cause procedures and shared governance mean longer timelines and higher process for Prof. Doyle.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02920" y="5413248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777240" y="5413248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Porter v. NC State (4th Cir. 2023) and Vlaming v. West Point Sch. Bd. (Va. 2023) show how fact-specific and contested this terrain is.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2860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 the Rivera case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965960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76656" y="2194560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6656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25880" y="2039112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office leads on Rivera — and who must be at the table for Taylor, Morgan, and Doyle?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026664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76656" y="3255264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76656" y="32552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25880" y="3099816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the four processes risk colliding or contradicting each other?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087368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76656" y="4315968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76656" y="43159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5880" y="4160520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supportive/interim measures differ for a student vs. an employee witness?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incident, many owners — coordinate or collide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00200"/>
            <a:ext cx="1106424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 lead and map the handoffs.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who owns Rivera, who owns Morgan's employee piece, and how they share facts without contaminating each process.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timelines and messaging.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parallel tracks that contradict each other are a litigation gift.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each person's distinct rights.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FERPA for Taylor, personnel rules for Morgan, tenure process for Doyle — simultaneously.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one coherent record.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shared, access-controlled file so the matter's history survives the handoffs.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7432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CHALLENGE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facts, four worlds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2148840"/>
            <a:ext cx="5212080" cy="3657600"/>
          </a:xfrm>
          <a:prstGeom prst="roundRect">
            <a:avLst>
              <a:gd name="adj" fmla="val 175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269748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incident, four contexts. Watching the same facts route four ways makes the population differences concrete and memorable.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80760" y="2286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RUN 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126480" y="2651760"/>
            <a:ext cx="54864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each table one population: student, employee, faculty, or athletics.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the Rivera facts through the six dials for your assigned person.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single biggest risk in your track.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out side by side to expose the contrasts.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080760" y="5257800"/>
            <a:ext cx="5577840" cy="548640"/>
          </a:xfrm>
          <a:prstGeom prst="roundRect">
            <a:avLst>
              <a:gd name="adj" fmla="val 11667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263640" y="52578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&amp; format:  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minutes · assigned tables, then side-by-side report-out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IT WELL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practices — populations, in one screen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645920"/>
            <a:ext cx="1097280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principles constant — fairness, neutrality, documented reasoning — and adapt the mechanics.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each person through the six dials before you design the process.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the right people at the table early: HR, provost, athletics, counsel, unions.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each population's distinct confidentiality and process rights simultaneously.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 lead, align timelines, and keep one coherent record across the tracks.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1737360" cy="7433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274320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48640" y="27432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87452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AEC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RETALIATION, CULTURE &amp; THE MISTAKES THAT GROW CASES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828800" y="310896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second harm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874520" y="4261104"/>
            <a:ext cx="9509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after the report is often what becomes the lawsuit.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92608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HYPOTHETICAL · PART 3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aftermath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874520"/>
            <a:ext cx="11201400" cy="3063240"/>
          </a:xfrm>
          <a:prstGeom prst="roundRect">
            <a:avLst>
              <a:gd name="adj" fmla="val 209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2084832"/>
            <a:ext cx="105613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Taylor reports, Taylor's playing time drops and the coach benches Taylor “for performance.”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Morgan's graduate-assistant hours are cut and their duties reassigned.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GroupMe turns on Taylor; teammates post that Taylor “ruined the season.”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booster emails the President demanding the “witch hunt” against Rivera stop.</a:t>
            </a:r>
            <a:endParaRPr lang="en-US" sz="1500" dirty="0"/>
          </a:p>
          <a:p>
            <a:pPr marL="203200" indent="-203200">
              <a:spcAft>
                <a:spcPts val="900"/>
              </a:spcAft>
              <a:buSzPct val="100000"/>
              <a:buChar char="•"/>
            </a:pPr>
            <a:r>
              <a:rPr lang="en-US" sz="1700" b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underlying case may be survivable. The aftermath is where the real risk now lives.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02920" y="5257800"/>
            <a:ext cx="11201400" cy="777240"/>
          </a:xfrm>
          <a:prstGeom prst="roundRect">
            <a:avLst>
              <a:gd name="adj" fmla="val 8235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77240" y="5257800"/>
            <a:ext cx="10652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Discussion:  </a:t>
            </a: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is retaliation — and who is responsible for stopping them?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2860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Analyze the adverse actions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965960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76656" y="2194560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6656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25880" y="2039112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benching Taylor “for performance” retaliation? How do you test the stated reason?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026664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76656" y="3255264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76656" y="32552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25880" y="3099816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Morgan's cut hours retaliation — and does Muldrow change your analysis?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087368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76656" y="4315968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76656" y="43159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5880" y="4160520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do about the GroupMe pile-on, and about the booster's email?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&amp; FOLLOW-THROUGH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institutions make it worse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5518404" cy="1554480"/>
          </a:xfrm>
          <a:prstGeom prst="roundRect">
            <a:avLst>
              <a:gd name="adj" fmla="val 411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 follow-through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667512" y="2304288"/>
            <a:ext cx="51892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promised but not delivered; no one owns Taylor's aftercare. Trust and the record erode.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85916" y="1645920"/>
            <a:ext cx="5518404" cy="1554480"/>
          </a:xfrm>
          <a:prstGeom prst="roundRect">
            <a:avLst>
              <a:gd name="adj" fmla="val 411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50508" y="178308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Communications failures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350508" y="2304288"/>
            <a:ext cx="51892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Careless emails, inconsistent messaging, and booster/rumor management that reads as taking sides.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02920" y="3383280"/>
            <a:ext cx="5518404" cy="1554480"/>
          </a:xfrm>
          <a:prstGeom prst="roundRect">
            <a:avLst>
              <a:gd name="adj" fmla="val 411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67512" y="352044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 harm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7512" y="4041648"/>
            <a:ext cx="51892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response itself isolates or exposes Taylor and Morgan, compounding the original injury.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185916" y="3383280"/>
            <a:ext cx="5518404" cy="1554480"/>
          </a:xfrm>
          <a:prstGeom prst="roundRect">
            <a:avLst>
              <a:gd name="adj" fmla="val 4118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350508" y="3520440"/>
            <a:ext cx="51892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Silence &amp; signaling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350508" y="4041648"/>
            <a:ext cx="5189220" cy="7498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leaders don't say — and how the team reads it — decides whether anyone trusts the process.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02920" y="5440680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77240" y="5440680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 matter is often survivable; the mishandling of the aftermath is what becomes the lawsuit, the OCR complaint, or the headline.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FOLLOW-THROUGH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Protecting Taylor and Morgan now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00200"/>
            <a:ext cx="1106424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Deliver, then monitor.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concrete measures in place and assign an owner to check that they actually happen.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peer retaliation directly.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GroupMe conduct needs its own response — don't treat it as background noise.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Insulate from the booster pressure.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must protect the process publicly and privately, not signal a preferred outcome.</a:t>
            </a:r>
            <a:endParaRPr lang="en-US" sz="14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the aftercare.  </a:t>
            </a:r>
            <a:r>
              <a:rPr lang="en-US" sz="14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every check-in and action; retaliation risk persists after the matter closes.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7432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TEAM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where this goes sideways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2148840"/>
            <a:ext cx="5212080" cy="3657600"/>
          </a:xfrm>
          <a:prstGeom prst="roundRect">
            <a:avLst>
              <a:gd name="adj" fmla="val 175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269748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matter that's substantively okay but quietly mishandled around the edges. The learning is spotting the second harm before it becomes the bigger case.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80760" y="2286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RUN 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126480" y="2651760"/>
            <a:ext cx="54864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out the Rivera aftermath as a short 'handled fine on the merits' summary.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 hunt for retaliation, follow-through, and communications failure points.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each risk and a concrete fix.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 into a short 'don't-make-it-worse' checklist.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080760" y="5257800"/>
            <a:ext cx="5577840" cy="548640"/>
          </a:xfrm>
          <a:prstGeom prst="roundRect">
            <a:avLst>
              <a:gd name="adj" fmla="val 11667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263640" y="52578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&amp; format:  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minutes · tables, then group debrief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IT WELL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 practices — retaliation &amp; aftercare, in one screen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645920"/>
            <a:ext cx="10972800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every party and witness that retaliation is prohibited — and how to report it.</a:t>
            </a:r>
            <a:endParaRPr lang="en-US" sz="135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adverse actions for pretext; remember harm “need not be significant.”</a:t>
            </a:r>
            <a:endParaRPr lang="en-US" sz="135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peer retaliation as real; respond to the GroupMe conduct directly.</a:t>
            </a:r>
            <a:endParaRPr lang="en-US" sz="135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supportive measures, assign an owner, and monitor over time.</a:t>
            </a:r>
            <a:endParaRPr lang="en-US" sz="135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 communications; protect the process from booster and public pressure.</a:t>
            </a:r>
            <a:endParaRPr lang="en-US" sz="1350" dirty="0"/>
          </a:p>
          <a:p>
            <a:pPr marL="279400" indent="-279400">
              <a:spcAft>
                <a:spcPts val="1000"/>
              </a:spcAft>
              <a:buSzPct val="100000"/>
              <a:buChar char="✓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the aftercare — the risk persists after the case closes.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7200"/>
            <a:ext cx="1737360" cy="7433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274320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48640" y="27432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187452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AEC3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&amp; PROCESS WORKSHOP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828800" y="310896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will you fix before the next year?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874520" y="4261104"/>
            <a:ext cx="9509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Rivera case exposed the gaps. Now turn them into an owned, dated plan.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the case to your campus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1600200"/>
            <a:ext cx="1106424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Rivera case was a stress test.  </a:t>
            </a:r>
            <a:r>
              <a:rPr lang="en-US" sz="15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place it went sideways is a gap you can close before the next academic year.</a:t>
            </a:r>
            <a:endParaRPr lang="en-US" sz="15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need to fix everything.  </a:t>
            </a:r>
            <a:r>
              <a:rPr lang="en-US" sz="15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the few fixes with the highest risk reduction for the effort.</a:t>
            </a:r>
            <a:endParaRPr lang="en-US" sz="15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fix without an owner won't happen.  </a:t>
            </a:r>
            <a:r>
              <a:rPr lang="en-US" sz="15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 person and a date for each — that's what turns a list into a plan.</a:t>
            </a:r>
            <a:endParaRPr lang="en-US" sz="1500" dirty="0"/>
          </a:p>
          <a:p>
            <a:pPr marL="228600" indent="-228600">
              <a:spcAft>
                <a:spcPts val="200"/>
              </a:spcAft>
              <a:buSzPct val="100000"/>
              <a:buChar char="•"/>
            </a:pPr>
            <a:r>
              <a:rPr lang="en-US" sz="17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self-audit template.  </a:t>
            </a:r>
            <a:r>
              <a:rPr lang="en-US" sz="1550" i="1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Pre-Academic-Year Self-Audit &amp; Action Plan is your worksheet for the hour and your take-home.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fixes usually pay off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Policy alignment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67512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your policy reflects the 2020 rule and is consistent across offices.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291584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456176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Templates &amp; forms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456176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intake, supportive measures, investigation, and determination documents.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080248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244840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Roles &amp; training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244840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Named, trained, conflict-free investigators and decision-makers; deputy coverage.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02920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67512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Records &amp; timelines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67512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Access-limited files, retention, and realistic tracked timelines.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291584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456176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Coordination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4456176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way for Title IX, HR, disability, and athletics to confer on overlaps.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080248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244840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Retaliation &amp; aftercare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8244840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standing practice for follow-through and monitoring.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96926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gaps this case exposed</a:t>
            </a:r>
            <a:endParaRPr lang="en-US" sz="2800" dirty="0"/>
          </a:p>
        </p:txBody>
      </p:sp>
      <p:pic>
        <p:nvPicPr>
          <p:cNvPr id="4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7512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Anonymous reporting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67512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clear channel and a plan for acting on anonymous or third-party tips?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4291584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456176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Athletics oversight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456176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lines independent of coaches; training for staff caught between loyalty and duty.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080248" y="164592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244840" y="178308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Retaliation monitoring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244840" y="230428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standing way to watch for and respond to playing-time, hours, and peer retaliation.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02920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67512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Cross-office coordination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667512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lead, aligned timelines, and a shared record when a case spans populations.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291584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456176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Evidence preservation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4456176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holds for GroupMe, ephemeral video, and team communications.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8080248" y="3566160"/>
            <a:ext cx="3624072" cy="1737360"/>
          </a:xfrm>
          <a:prstGeom prst="roundRect">
            <a:avLst>
              <a:gd name="adj" fmla="val 3684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244840" y="3703320"/>
            <a:ext cx="3294888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Communications discipline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8244840" y="4224528"/>
            <a:ext cx="3294888" cy="9326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for booster/public pressure that protects the process.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02920" y="5440680"/>
            <a:ext cx="11201400" cy="822960"/>
          </a:xfrm>
          <a:prstGeom prst="roundRect">
            <a:avLst>
              <a:gd name="adj" fmla="val 7778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77240" y="5440680"/>
            <a:ext cx="10652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is thinnest on your campus — and what's the one move that would strengthen it most?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7432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BUILD-IT WORKSHOP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Leave with a plan, not just notes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2148840"/>
            <a:ext cx="5212080" cy="3657600"/>
          </a:xfrm>
          <a:prstGeom prst="roundRect">
            <a:avLst>
              <a:gd name="adj" fmla="val 1750"/>
            </a:avLst>
          </a:prstGeom>
          <a:solidFill>
            <a:srgbClr val="F3ECDD"/>
          </a:solidFill>
          <a:ln w="12700">
            <a:solidFill>
              <a:srgbClr val="E7D9B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233172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269748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capstone. By the end of the hour you have a short, owned, dated action plan — not a wish list — ready to take back to campus.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80760" y="22860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4A6D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RUN IT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126480" y="2651760"/>
            <a:ext cx="54864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your self-audit across the six fix areas.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Circle the three highest-value fixes for your campus.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an owner and a date to each.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one first step you'll take within thirty days.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080760" y="5257800"/>
            <a:ext cx="5577840" cy="548640"/>
          </a:xfrm>
          <a:prstGeom prst="roundRect">
            <a:avLst>
              <a:gd name="adj" fmla="val 11667"/>
            </a:avLst>
          </a:prstGeom>
          <a:solidFill>
            <a:srgbClr val="17365D"/>
          </a:solidFill>
          <a:ln w="12700">
            <a:solidFill>
              <a:srgbClr val="17365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263640" y="52578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 &amp; format:  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session · individual + table support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310896"/>
            <a:ext cx="1554480" cy="66511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57200"/>
            <a:ext cx="228600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4572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57200" y="10058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 before you leave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02920" y="1965960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76656" y="2194560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6656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25880" y="2039112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your top three fixes — and which is first?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026664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76656" y="3255264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76656" y="325526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25880" y="3099816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each, and by when?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087368"/>
            <a:ext cx="11201400" cy="914400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 w="12700">
            <a:solidFill>
              <a:srgbClr val="E2E9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76656" y="4315968"/>
            <a:ext cx="457200" cy="457200"/>
          </a:xfrm>
          <a:prstGeom prst="ellipse">
            <a:avLst/>
          </a:prstGeom>
          <a:solidFill>
            <a:srgbClr val="17365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76656" y="43159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25880" y="4160520"/>
            <a:ext cx="10149840" cy="7680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one step you will take within thirty days?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57200" y="6473952"/>
            <a:ext cx="10332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Two · Title IX &amp; Campus Civil Rights in 2026  ·  Schneider Education &amp; Employment Law  —  general information, not legal advice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138428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374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8640"/>
            <a:ext cx="1828800" cy="7824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82880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case, a stronger campus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40080" y="2697480"/>
            <a:ext cx="795528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 hard evidence as factors — and write close-case findings that show your reasoning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principles constant; adapt the playbook to student, employee, faculty, and athletics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retaliation, follow-through, and communications as core risk controls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across offices — one lead, aligned timelines, one record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rgbClr val="E6EE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today's gaps into an owned, dated plan before the new year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8732520" y="2651760"/>
            <a:ext cx="2971800" cy="3017520"/>
          </a:xfrm>
          <a:prstGeom prst="roundRect">
            <a:avLst>
              <a:gd name="adj" fmla="val 2154"/>
            </a:avLst>
          </a:prstGeom>
          <a:solidFill>
            <a:srgbClr val="1F4470"/>
          </a:solidFill>
          <a:ln w="12700">
            <a:solidFill>
              <a:srgbClr val="4A6D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961120" y="28346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E8C7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IN TOUCH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961120" y="329184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Scott Schneider &amp; Rachel Rolf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961120" y="397764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Schneider Education &amp; Employment Law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961120" y="470916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scott@eduemplaw.com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612648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FA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materials — general information, not legal advice. Current as of July 2026 (2020 Title IX regulations). Verify all citations before presenting.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3920</Words>
  <Application>Microsoft Office PowerPoint</Application>
  <PresentationFormat>Widescreen</PresentationFormat>
  <Paragraphs>413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2026-07-20T14:33:33Z</dcterms:created>
  <dcterms:modified xsi:type="dcterms:W3CDTF">2026-09-21T15:16:17Z</dcterms:modified>
</cp:coreProperties>
</file>